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Nunito"/>
      <p:regular r:id="rId44"/>
      <p:bold r:id="rId45"/>
      <p:italic r:id="rId46"/>
      <p:boldItalic r:id="rId47"/>
    </p:embeddedFont>
    <p:embeddedFont>
      <p:font typeface="Lato"/>
      <p:regular r:id="rId48"/>
      <p:bold r:id="rId49"/>
      <p:italic r:id="rId50"/>
      <p:boldItalic r:id="rId51"/>
    </p:embeddedFont>
    <p:embeddedFont>
      <p:font typeface="Oswald"/>
      <p:regular r:id="rId52"/>
      <p:bold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C11782-3AD8-418E-A00C-8AD2ECF85403}">
  <a:tblStyle styleId="{4CC11782-3AD8-418E-A00C-8AD2ECF854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Nunito-regular.fntdata"/><Relationship Id="rId43" Type="http://schemas.openxmlformats.org/officeDocument/2006/relationships/font" Target="fonts/RobotoMedium-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Nunito-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5.xml"/><Relationship Id="rId55" Type="http://schemas.openxmlformats.org/officeDocument/2006/relationships/font" Target="fonts/RobotoMono-bold.fntdata"/><Relationship Id="rId10" Type="http://schemas.openxmlformats.org/officeDocument/2006/relationships/slide" Target="slides/slide4.xml"/><Relationship Id="rId54" Type="http://schemas.openxmlformats.org/officeDocument/2006/relationships/font" Target="fonts/RobotoMono-regular.fntdata"/><Relationship Id="rId13" Type="http://schemas.openxmlformats.org/officeDocument/2006/relationships/slide" Target="slides/slide7.xml"/><Relationship Id="rId57" Type="http://schemas.openxmlformats.org/officeDocument/2006/relationships/font" Target="fonts/RobotoMono-boldItalic.fntdata"/><Relationship Id="rId12" Type="http://schemas.openxmlformats.org/officeDocument/2006/relationships/slide" Target="slides/slide6.xml"/><Relationship Id="rId56" Type="http://schemas.openxmlformats.org/officeDocument/2006/relationships/font" Target="fonts/RobotoMon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f8cc9dd35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f8cc9dd35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f8cc9dd3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f8cc9dd3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f8cc9dd35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f8cc9dd35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f8cc9dd35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f8cc9dd35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f8cc9dd35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f8cc9dd35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f8cc9dd35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f8cc9dd35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f8cc9dd3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f8cc9dd3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f8cc9dd35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f8cc9dd35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f8cc9dd35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f8cc9dd3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f8cc9dd35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f8cc9dd35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hyperlink" Target="http://shorturl.at/hFIU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en.wikipedia.org/wiki/M-estimator" TargetMode="External"/><Relationship Id="rId9" Type="http://schemas.openxmlformats.org/officeDocument/2006/relationships/hyperlink" Target="https://github.com/susiejojo/Stair_Climber/blob/master/stairclimber_vision3.ipynb" TargetMode="External"/><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1.jpg"/><Relationship Id="rId6"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hyperlink" Target="https://github.com/karan-13-hub/Stair-Climber"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youtu.be/Z-jkf5voGJo" TargetMode="External"/><Relationship Id="rId4" Type="http://schemas.openxmlformats.org/officeDocument/2006/relationships/hyperlink" Target="https://youtu.be/PUGKdtVIjqo" TargetMode="External"/><Relationship Id="rId9" Type="http://schemas.openxmlformats.org/officeDocument/2006/relationships/hyperlink" Target="https://github.com/karan-13-hub/Tri-Wheel-Design" TargetMode="External"/><Relationship Id="rId5" Type="http://schemas.openxmlformats.org/officeDocument/2006/relationships/hyperlink" Target="https://www.youtube.com/watch?v=KaJuw24jhKU" TargetMode="External"/><Relationship Id="rId6" Type="http://schemas.openxmlformats.org/officeDocument/2006/relationships/hyperlink" Target="https://youtu.be/Me_sMcBY8to" TargetMode="External"/><Relationship Id="rId7" Type="http://schemas.openxmlformats.org/officeDocument/2006/relationships/hyperlink" Target="https://youtu.be/ctwr45Y9hrs" TargetMode="External"/><Relationship Id="rId8" Type="http://schemas.openxmlformats.org/officeDocument/2006/relationships/hyperlink" Target="https://youtu.be/GUMBIVCMhr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0" Type="http://schemas.openxmlformats.org/officeDocument/2006/relationships/hyperlink" Target="https://robu.in/product/towerpro-sg90-9g-mini-servo-9-gram/?gclid=CjwKCAjwmrn5BRB2EiwAZgL9ope1HQIzpCTH3AaycLg3WWJDtWKrlcPfxAoHVve7a14D8VQA3yTdBBoCTuIQAvD_BwE"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robu.in/product/motor-controller-for-my1016-350w/" TargetMode="External"/><Relationship Id="rId4" Type="http://schemas.openxmlformats.org/officeDocument/2006/relationships/hyperlink" Target="https://www.indiamart.com/proddetail/24v-25ah-lithium-ion-battery-19410985112.html" TargetMode="External"/><Relationship Id="rId9" Type="http://schemas.openxmlformats.org/officeDocument/2006/relationships/hyperlink" Target="https://robu.in/product/towerpro-mg995-servo-high-speed-digital-metal-gear-ball-bearing-torque-12kg-robot-arduino-good-quality180-degree-rotation/?gclid=CjwKCAjwmrn5BRB2EiwAZgL9ojkj4ENz0iFipcq5GGAW8Dk4Y-c4hMC2L6PndSRbOaVjjnuYcNhfSxoCz24QAvD_BwE" TargetMode="External"/><Relationship Id="rId5" Type="http://schemas.openxmlformats.org/officeDocument/2006/relationships/hyperlink" Target="https://www.amazon.in/Lithium-Rechargeable-Battery-Industrial-Equipment/dp/B085BGS7HK/ref=asc_df_B085BGS7HK/?tag=googleshopdes-21&amp;linkCode=df0&amp;hvadid=397083069050&amp;hvpos=&amp;hvnetw=g&amp;hvrand=5451435307536664644&amp;hvpone=&amp;hvptwo=&amp;hvqmt=&amp;hvdev=c&amp;hvdvcmdl=&amp;hvlocint=&amp;hvlocphy=9299297&amp;hvtargid=pla-890636283562&amp;psc=1&amp;ext_vrnc=hi" TargetMode="External"/><Relationship Id="rId6" Type="http://schemas.openxmlformats.org/officeDocument/2006/relationships/hyperlink" Target="https://www.electronicscomp.com/buy-raspberry-pi-3-model-b-plus-india?gclid=CjwKCAjwmrn5BRB2EiwAZgL9oo62JicdU56tgmM9zqc2HgfZk9Uxvudkyt6WVNicwuMwxJruKo4DkhoCaSkQAvD_BwE" TargetMode="External"/><Relationship Id="rId7" Type="http://schemas.openxmlformats.org/officeDocument/2006/relationships/hyperlink" Target="https://robu.in/product/raspberry-pi-camera-module/?gclid=CjwKCAjwmrn5BRB2EiwAZgL9ooo-rb47j6Y08--XdAoSm1aMKoXFAcciCcoMtHw9vl6DoaeAumF5yhoCfMwQAvD_BwE" TargetMode="External"/><Relationship Id="rId8" Type="http://schemas.openxmlformats.org/officeDocument/2006/relationships/hyperlink" Target="https://www.flipkart.com/sunrobotics-hc-sr04-ultrasonic-distance-sensor/p/itmf2kvfvshgy7yk?pid=ETYF2KGMJHPTXJYU&amp;lid=LSTETYF2KGMJHPTXJYUCL8YEL&amp;marketplace=FLIPKART&amp;srno=s_1_8&amp;otracker=AS_QueryStore_OrganicAutoSuggest_2_17_na_na_ps&amp;otracker1=AS_QueryStore_OrganicAutoSuggest_2_17_na_na_ps&amp;fm=SEARCH&amp;iid=44d43950-b793-4c60-a350-223cee6e600f.ETYF2KGMJHPTXJYU.SEARCH&amp;ppt=sp&amp;ppn=sp&amp;ssid=o7zz6cew83rblwqo1596883678587&amp;qH=963f0bc2560951a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hyperlink" Target="https://www.semanticscholar.org/paper/The-Tri-Wheel%3A-A-Novel-Robot-Locomotion-Concept-the-Smith/2bb16204150b9640cbf8016b86c908ccab08f634" TargetMode="External"/><Relationship Id="rId10" Type="http://schemas.openxmlformats.org/officeDocument/2006/relationships/hyperlink" Target="https://pdfs.semanticscholar.org/08da/dc36b96498615f18864662fd2184e193a7bb.pdf?_ga=2.206971355.998524130.1593947392-395077216.1593947392"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ieeexplore.ieee.org/document/8675676" TargetMode="External"/><Relationship Id="rId4" Type="http://schemas.openxmlformats.org/officeDocument/2006/relationships/hyperlink" Target="https://ieeexplore.ieee.org/document/4525517" TargetMode="External"/><Relationship Id="rId9" Type="http://schemas.openxmlformats.org/officeDocument/2006/relationships/hyperlink" Target="https://ieeexplore.ieee.org/document/6385776" TargetMode="External"/><Relationship Id="rId5" Type="http://schemas.openxmlformats.org/officeDocument/2006/relationships/hyperlink" Target="https://www-users.cs.umn.edu/~stergios/papers/stair_climbing_IROS02.pdf" TargetMode="External"/><Relationship Id="rId6" Type="http://schemas.openxmlformats.org/officeDocument/2006/relationships/hyperlink" Target="https://ieeexplore.ieee.org/document/4525517" TargetMode="External"/><Relationship Id="rId7" Type="http://schemas.openxmlformats.org/officeDocument/2006/relationships/hyperlink" Target="https://www.semanticscholar.org/paper/Stairs-Detection-Algorithm-for-Tri-Star-Wheeled-and-Thu/edd12c81adde5f042a3efe1b880fa853c86bb46e" TargetMode="External"/><Relationship Id="rId8" Type="http://schemas.openxmlformats.org/officeDocument/2006/relationships/hyperlink" Target="https://www.researchgate.net/publication/256942417_Mechanical_design_and_development_of_tri-star_wheel_system_for_stair_climbing_robot?enrichId=rgreq-94c88eb549b0f51bb614797dcb815d39-XXX&amp;enrichSource=Y292ZXJQYWdlOzI1Njk0MjQxNztBUzoyODkzNzMwNTM1NzEwNzJAMTQ0NjAwMzMyMDI1OA%3D%3D&amp;el=1_x_3&amp;_esc=publicationCove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3.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1" Type="http://schemas.openxmlformats.org/officeDocument/2006/relationships/image" Target="../media/image1.jpg"/><Relationship Id="rId10" Type="http://schemas.openxmlformats.org/officeDocument/2006/relationships/image" Target="../media/image8.jpg"/><Relationship Id="rId13" Type="http://schemas.openxmlformats.org/officeDocument/2006/relationships/image" Target="../media/image15.jpg"/><Relationship Id="rId12"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5.jpg"/><Relationship Id="rId15" Type="http://schemas.openxmlformats.org/officeDocument/2006/relationships/image" Target="../media/image20.jpg"/><Relationship Id="rId14" Type="http://schemas.openxmlformats.org/officeDocument/2006/relationships/image" Target="../media/image19.jpg"/><Relationship Id="rId16" Type="http://schemas.openxmlformats.org/officeDocument/2006/relationships/image" Target="../media/image3.jpg"/><Relationship Id="rId5" Type="http://schemas.openxmlformats.org/officeDocument/2006/relationships/hyperlink" Target="https://youtu.be/Z-jkf5voGJo" TargetMode="External"/><Relationship Id="rId6" Type="http://schemas.openxmlformats.org/officeDocument/2006/relationships/hyperlink" Target="https://youtu.be/PUGKdtVIjqo" TargetMode="External"/><Relationship Id="rId7" Type="http://schemas.openxmlformats.org/officeDocument/2006/relationships/image" Target="../media/image10.jpg"/><Relationship Id="rId8"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shorturl.at/pLR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hyperlink" Target="https://youtu.be/ctwr45Y9hr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4350" y="0"/>
            <a:ext cx="9152710" cy="5143499"/>
          </a:xfrm>
          <a:prstGeom prst="rect">
            <a:avLst/>
          </a:prstGeom>
          <a:noFill/>
          <a:ln>
            <a:noFill/>
          </a:ln>
        </p:spPr>
      </p:pic>
      <p:sp>
        <p:nvSpPr>
          <p:cNvPr id="55" name="Google Shape;55;p13"/>
          <p:cNvSpPr txBox="1"/>
          <p:nvPr>
            <p:ph type="ctrTitle"/>
          </p:nvPr>
        </p:nvSpPr>
        <p:spPr>
          <a:xfrm>
            <a:off x="311708" y="14450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700">
                <a:solidFill>
                  <a:srgbClr val="FFFFFF"/>
                </a:solidFill>
              </a:rPr>
              <a:t>Autonomous Stair Climber - Round 3 </a:t>
            </a:r>
            <a:endParaRPr b="1" sz="3700">
              <a:solidFill>
                <a:srgbClr val="FFFFFF"/>
              </a:solidFill>
            </a:endParaRPr>
          </a:p>
          <a:p>
            <a:pPr indent="0" lvl="0" marL="0" rtl="0" algn="l">
              <a:lnSpc>
                <a:spcPct val="100000"/>
              </a:lnSpc>
              <a:spcBef>
                <a:spcPts val="0"/>
              </a:spcBef>
              <a:spcAft>
                <a:spcPts val="0"/>
              </a:spcAft>
              <a:buSzPts val="5200"/>
              <a:buNone/>
            </a:pPr>
            <a:r>
              <a:t/>
            </a:r>
            <a:endParaRPr b="1" sz="3700">
              <a:solidFill>
                <a:srgbClr val="FFFFFF"/>
              </a:solidFill>
            </a:endParaRPr>
          </a:p>
        </p:txBody>
      </p:sp>
      <p:sp>
        <p:nvSpPr>
          <p:cNvPr id="56" name="Google Shape;56;p13"/>
          <p:cNvSpPr txBox="1"/>
          <p:nvPr/>
        </p:nvSpPr>
        <p:spPr>
          <a:xfrm>
            <a:off x="448150" y="3372775"/>
            <a:ext cx="8695800" cy="7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800" u="none" cap="none" strike="noStrike">
                <a:solidFill>
                  <a:srgbClr val="FFFFFF"/>
                </a:solidFill>
                <a:latin typeface="Arial"/>
                <a:ea typeface="Arial"/>
                <a:cs typeface="Arial"/>
                <a:sym typeface="Arial"/>
              </a:rPr>
              <a:t>Team Name: </a:t>
            </a:r>
            <a:r>
              <a:rPr b="1" lang="en" sz="1800">
                <a:solidFill>
                  <a:srgbClr val="FFFFFF"/>
                </a:solidFill>
              </a:rPr>
              <a:t>LazyBot</a:t>
            </a:r>
            <a:br>
              <a:rPr b="1" lang="en" sz="1800">
                <a:solidFill>
                  <a:srgbClr val="FFFFFF"/>
                </a:solidFill>
              </a:rPr>
            </a:b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 sz="1800" u="none" cap="none" strike="noStrike">
                <a:solidFill>
                  <a:srgbClr val="FFFFFF"/>
                </a:solidFill>
                <a:latin typeface="Arial"/>
                <a:ea typeface="Arial"/>
                <a:cs typeface="Arial"/>
                <a:sym typeface="Arial"/>
              </a:rPr>
              <a:t>Institute Name:  International Institute of </a:t>
            </a:r>
            <a:r>
              <a:rPr b="1" lang="en" sz="1800">
                <a:solidFill>
                  <a:srgbClr val="FFFFFF"/>
                </a:solidFill>
              </a:rPr>
              <a:t>Information Technology, Hyderabad</a:t>
            </a:r>
            <a:endParaRPr b="1" i="0" sz="18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title"/>
          </p:nvPr>
        </p:nvSpPr>
        <p:spPr>
          <a:xfrm>
            <a:off x="311700" y="11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t>Vision Algorithm while Descending</a:t>
            </a:r>
            <a:endParaRPr b="1" sz="2700"/>
          </a:p>
        </p:txBody>
      </p:sp>
      <p:grpSp>
        <p:nvGrpSpPr>
          <p:cNvPr id="237" name="Google Shape;237;p22"/>
          <p:cNvGrpSpPr/>
          <p:nvPr/>
        </p:nvGrpSpPr>
        <p:grpSpPr>
          <a:xfrm>
            <a:off x="497863" y="2121739"/>
            <a:ext cx="3573494" cy="3712245"/>
            <a:chOff x="1016832" y="1498119"/>
            <a:chExt cx="3675300" cy="3416700"/>
          </a:xfrm>
        </p:grpSpPr>
        <p:sp>
          <p:nvSpPr>
            <p:cNvPr id="238" name="Google Shape;238;p22"/>
            <p:cNvSpPr/>
            <p:nvPr/>
          </p:nvSpPr>
          <p:spPr>
            <a:xfrm>
              <a:off x="1016832" y="1748060"/>
              <a:ext cx="3675300" cy="83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txBox="1"/>
            <p:nvPr/>
          </p:nvSpPr>
          <p:spPr>
            <a:xfrm>
              <a:off x="1016855" y="1498119"/>
              <a:ext cx="3507600" cy="34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We put thresholds</a:t>
              </a:r>
              <a:r>
                <a:rPr b="1" lang="en" sz="1300">
                  <a:solidFill>
                    <a:schemeClr val="dk1"/>
                  </a:solidFill>
                </a:rPr>
                <a:t> (abs(slope) &lt; 0.05)</a:t>
              </a:r>
              <a:r>
                <a:rPr lang="en" sz="1300">
                  <a:solidFill>
                    <a:schemeClr val="dk1"/>
                  </a:solidFill>
                </a:rPr>
                <a:t> for slopes of detected stair edges to eliminate the side edges.</a:t>
              </a:r>
              <a:endParaRPr sz="1300">
                <a:solidFill>
                  <a:schemeClr val="dk1"/>
                </a:solidFill>
              </a:endParaRPr>
            </a:p>
            <a:p>
              <a:pPr indent="0" lvl="0" marL="457200" rtl="0" algn="l">
                <a:lnSpc>
                  <a:spcPct val="115000"/>
                </a:lnSpc>
                <a:spcBef>
                  <a:spcPts val="0"/>
                </a:spcBef>
                <a:spcAft>
                  <a:spcPts val="0"/>
                </a:spcAft>
                <a:buNone/>
              </a:pPr>
              <a:r>
                <a:t/>
              </a:r>
              <a:endParaRPr b="1" sz="1500"/>
            </a:p>
          </p:txBody>
        </p:sp>
      </p:grpSp>
      <p:sp>
        <p:nvSpPr>
          <p:cNvPr id="240" name="Google Shape;240;p22"/>
          <p:cNvSpPr txBox="1"/>
          <p:nvPr/>
        </p:nvSpPr>
        <p:spPr>
          <a:xfrm>
            <a:off x="5245750" y="4020975"/>
            <a:ext cx="10188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241" name="Google Shape;241;p22"/>
          <p:cNvSpPr txBox="1"/>
          <p:nvPr/>
        </p:nvSpPr>
        <p:spPr>
          <a:xfrm>
            <a:off x="6717325" y="4020975"/>
            <a:ext cx="22686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Stair edges and fitted line</a:t>
            </a:r>
            <a:endParaRPr/>
          </a:p>
        </p:txBody>
      </p:sp>
      <p:sp>
        <p:nvSpPr>
          <p:cNvPr id="242" name="Google Shape;242;p22"/>
          <p:cNvSpPr/>
          <p:nvPr/>
        </p:nvSpPr>
        <p:spPr>
          <a:xfrm>
            <a:off x="616925" y="752625"/>
            <a:ext cx="3407400" cy="408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     </a:t>
            </a:r>
            <a:br>
              <a:rPr b="1" lang="en" sz="1700">
                <a:solidFill>
                  <a:schemeClr val="dk1"/>
                </a:solidFill>
              </a:rPr>
            </a:br>
            <a:r>
              <a:rPr b="1" lang="en" sz="1700">
                <a:solidFill>
                  <a:schemeClr val="dk1"/>
                </a:solidFill>
              </a:rPr>
              <a:t> Perception and Path Planning</a:t>
            </a:r>
            <a:endParaRPr b="1" sz="1700">
              <a:solidFill>
                <a:schemeClr val="dk1"/>
              </a:solidFill>
            </a:endParaRPr>
          </a:p>
          <a:p>
            <a:pPr indent="0" lvl="0" marL="0" rtl="0" algn="l">
              <a:spcBef>
                <a:spcPts val="0"/>
              </a:spcBef>
              <a:spcAft>
                <a:spcPts val="0"/>
              </a:spcAft>
              <a:buNone/>
            </a:pPr>
            <a:r>
              <a:t/>
            </a:r>
            <a:endParaRPr/>
          </a:p>
        </p:txBody>
      </p:sp>
      <p:pic>
        <p:nvPicPr>
          <p:cNvPr id="243" name="Google Shape;243;p22"/>
          <p:cNvPicPr preferRelativeResize="0"/>
          <p:nvPr/>
        </p:nvPicPr>
        <p:blipFill>
          <a:blip r:embed="rId3">
            <a:alphaModFix/>
          </a:blip>
          <a:stretch>
            <a:fillRect/>
          </a:stretch>
        </p:blipFill>
        <p:spPr>
          <a:xfrm>
            <a:off x="4302725" y="752625"/>
            <a:ext cx="4759399" cy="3203450"/>
          </a:xfrm>
          <a:prstGeom prst="rect">
            <a:avLst/>
          </a:prstGeom>
          <a:noFill/>
          <a:ln>
            <a:noFill/>
          </a:ln>
        </p:spPr>
      </p:pic>
      <p:grpSp>
        <p:nvGrpSpPr>
          <p:cNvPr id="244" name="Google Shape;244;p22"/>
          <p:cNvGrpSpPr/>
          <p:nvPr/>
        </p:nvGrpSpPr>
        <p:grpSpPr>
          <a:xfrm>
            <a:off x="536997" y="1171087"/>
            <a:ext cx="3606520" cy="866255"/>
            <a:chOff x="586942" y="1069146"/>
            <a:chExt cx="3612300" cy="3597403"/>
          </a:xfrm>
        </p:grpSpPr>
        <p:sp>
          <p:nvSpPr>
            <p:cNvPr id="245" name="Google Shape;245;p22"/>
            <p:cNvSpPr/>
            <p:nvPr/>
          </p:nvSpPr>
          <p:spPr>
            <a:xfrm>
              <a:off x="586942" y="1868749"/>
              <a:ext cx="3612300" cy="279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txBox="1"/>
            <p:nvPr/>
          </p:nvSpPr>
          <p:spPr>
            <a:xfrm>
              <a:off x="639284" y="1069146"/>
              <a:ext cx="3507600" cy="3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lang="en">
                  <a:solidFill>
                    <a:schemeClr val="dk1"/>
                  </a:solidFill>
                </a:rPr>
                <a:t>We run edge detection, linking and line fitting algorithm in real-time.</a:t>
              </a:r>
              <a:endParaRPr sz="1600"/>
            </a:p>
          </p:txBody>
        </p:sp>
      </p:grpSp>
      <p:sp>
        <p:nvSpPr>
          <p:cNvPr id="247" name="Google Shape;247;p22"/>
          <p:cNvSpPr/>
          <p:nvPr/>
        </p:nvSpPr>
        <p:spPr>
          <a:xfrm>
            <a:off x="497813" y="3627375"/>
            <a:ext cx="3573600" cy="121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We obtain a fitted line denoting the desired orientation of the bot, compare it with the current bot orientation via the IMU and steer the bot towards the desired orientation using a </a:t>
            </a:r>
            <a:r>
              <a:rPr b="1" lang="en" sz="1300">
                <a:solidFill>
                  <a:schemeClr val="dk1"/>
                </a:solidFill>
              </a:rPr>
              <a:t>PID controller. </a:t>
            </a:r>
            <a:endParaRPr/>
          </a:p>
        </p:txBody>
      </p:sp>
      <p:sp>
        <p:nvSpPr>
          <p:cNvPr id="248" name="Google Shape;248;p22"/>
          <p:cNvSpPr/>
          <p:nvPr/>
        </p:nvSpPr>
        <p:spPr>
          <a:xfrm>
            <a:off x="2015775" y="3311525"/>
            <a:ext cx="344400" cy="3222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015775" y="2037325"/>
            <a:ext cx="344400" cy="322200"/>
          </a:xfrm>
          <a:prstGeom prst="down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302725" y="4422175"/>
            <a:ext cx="4641300" cy="624600"/>
          </a:xfrm>
          <a:prstGeom prst="roundRect">
            <a:avLst>
              <a:gd fmla="val 16667" name="adj"/>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Simulation Video : </a:t>
            </a:r>
            <a:r>
              <a:rPr lang="en" sz="1700" u="sng">
                <a:solidFill>
                  <a:schemeClr val="hlink"/>
                </a:solidFill>
                <a:hlinkClick r:id="rId4"/>
              </a:rPr>
              <a:t>shorturl.at/hFIUW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311700" y="323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Edge detection, linking and desired heading </a:t>
            </a:r>
            <a:endParaRPr b="1"/>
          </a:p>
        </p:txBody>
      </p:sp>
      <p:pic>
        <p:nvPicPr>
          <p:cNvPr id="256" name="Google Shape;256;p23"/>
          <p:cNvPicPr preferRelativeResize="0"/>
          <p:nvPr/>
        </p:nvPicPr>
        <p:blipFill>
          <a:blip r:embed="rId3">
            <a:alphaModFix/>
          </a:blip>
          <a:stretch>
            <a:fillRect/>
          </a:stretch>
        </p:blipFill>
        <p:spPr>
          <a:xfrm>
            <a:off x="217125" y="1059225"/>
            <a:ext cx="2377975" cy="3882725"/>
          </a:xfrm>
          <a:prstGeom prst="rect">
            <a:avLst/>
          </a:prstGeom>
          <a:noFill/>
          <a:ln>
            <a:noFill/>
          </a:ln>
        </p:spPr>
      </p:pic>
      <p:sp>
        <p:nvSpPr>
          <p:cNvPr id="257" name="Google Shape;257;p23"/>
          <p:cNvSpPr txBox="1"/>
          <p:nvPr/>
        </p:nvSpPr>
        <p:spPr>
          <a:xfrm>
            <a:off x="2340875" y="1118150"/>
            <a:ext cx="3563700" cy="3529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Open Sans"/>
              <a:buChar char="●"/>
            </a:pPr>
            <a:r>
              <a:rPr b="1" lang="en" sz="1300">
                <a:solidFill>
                  <a:schemeClr val="dk1"/>
                </a:solidFill>
                <a:latin typeface="Nunito"/>
                <a:ea typeface="Nunito"/>
                <a:cs typeface="Nunito"/>
                <a:sym typeface="Nunito"/>
              </a:rPr>
              <a:t>Gabor Filter</a:t>
            </a:r>
            <a:r>
              <a:rPr lang="en" sz="1300">
                <a:solidFill>
                  <a:schemeClr val="dk1"/>
                </a:solidFill>
                <a:latin typeface="Nunito"/>
                <a:ea typeface="Nunito"/>
                <a:cs typeface="Nunito"/>
                <a:sym typeface="Nunito"/>
              </a:rPr>
              <a:t> used to eliminate influence of illumination</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b="1" lang="en" sz="1300">
                <a:solidFill>
                  <a:schemeClr val="dk1"/>
                </a:solidFill>
                <a:latin typeface="Nunito"/>
                <a:ea typeface="Nunito"/>
                <a:cs typeface="Nunito"/>
                <a:sym typeface="Nunito"/>
              </a:rPr>
              <a:t>Canny</a:t>
            </a:r>
            <a:r>
              <a:rPr b="1" lang="en" sz="1300">
                <a:solidFill>
                  <a:schemeClr val="dk1"/>
                </a:solidFill>
                <a:latin typeface="Nunito"/>
                <a:ea typeface="Nunito"/>
                <a:cs typeface="Nunito"/>
                <a:sym typeface="Nunito"/>
              </a:rPr>
              <a:t> edge detector</a:t>
            </a:r>
            <a:r>
              <a:rPr lang="en" sz="1300">
                <a:solidFill>
                  <a:schemeClr val="dk1"/>
                </a:solidFill>
                <a:latin typeface="Nunito"/>
                <a:ea typeface="Nunito"/>
                <a:cs typeface="Nunito"/>
                <a:sym typeface="Nunito"/>
              </a:rPr>
              <a:t> on filtered image gives all edges in the image.</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b="1" lang="en" sz="1300">
                <a:solidFill>
                  <a:schemeClr val="dk1"/>
                </a:solidFill>
                <a:latin typeface="Nunito"/>
                <a:ea typeface="Nunito"/>
                <a:cs typeface="Nunito"/>
                <a:sym typeface="Nunito"/>
              </a:rPr>
              <a:t>C</a:t>
            </a:r>
            <a:r>
              <a:rPr b="1" lang="en" sz="1300">
                <a:solidFill>
                  <a:schemeClr val="dk1"/>
                </a:solidFill>
                <a:latin typeface="Nunito"/>
                <a:ea typeface="Nunito"/>
                <a:cs typeface="Nunito"/>
                <a:sym typeface="Nunito"/>
              </a:rPr>
              <a:t>onnected Components</a:t>
            </a:r>
            <a:r>
              <a:rPr lang="en" sz="1300">
                <a:solidFill>
                  <a:schemeClr val="dk1"/>
                </a:solidFill>
                <a:latin typeface="Nunito"/>
                <a:ea typeface="Nunito"/>
                <a:cs typeface="Nunito"/>
                <a:sym typeface="Nunito"/>
              </a:rPr>
              <a:t> used to group nearby edges into components and assign hue values to each.</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Adjacent connected components are linked into long horizontal edges(stair edges)</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 sz="1300">
                <a:solidFill>
                  <a:schemeClr val="dk1"/>
                </a:solidFill>
                <a:latin typeface="Nunito"/>
                <a:ea typeface="Nunito"/>
                <a:cs typeface="Nunito"/>
                <a:sym typeface="Nunito"/>
              </a:rPr>
              <a:t>Midpoints of horizontal linked stair edges estimated.</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b="1" lang="en" sz="1200">
                <a:solidFill>
                  <a:schemeClr val="dk1"/>
                </a:solidFill>
                <a:latin typeface="Nunito"/>
                <a:ea typeface="Nunito"/>
                <a:cs typeface="Nunito"/>
                <a:sym typeface="Nunito"/>
              </a:rPr>
              <a:t>fitLine</a:t>
            </a:r>
            <a:r>
              <a:rPr lang="en" sz="1200">
                <a:solidFill>
                  <a:schemeClr val="dk1"/>
                </a:solidFill>
                <a:latin typeface="Nunito"/>
                <a:ea typeface="Nunito"/>
                <a:cs typeface="Nunito"/>
                <a:sym typeface="Nunito"/>
              </a:rPr>
              <a:t> fits a line to the midpoints of stair edges based on the </a:t>
            </a:r>
            <a:r>
              <a:rPr b="1" lang="en" sz="1200">
                <a:solidFill>
                  <a:schemeClr val="dk1"/>
                </a:solidFill>
                <a:latin typeface="Nunito"/>
                <a:ea typeface="Nunito"/>
                <a:cs typeface="Nunito"/>
                <a:sym typeface="Nunito"/>
              </a:rPr>
              <a:t>M-estimator</a:t>
            </a:r>
            <a:r>
              <a:rPr lang="en" sz="1200">
                <a:solidFill>
                  <a:schemeClr val="dk1"/>
                </a:solidFill>
                <a:latin typeface="Nunito"/>
                <a:ea typeface="Nunito"/>
                <a:cs typeface="Nunito"/>
                <a:sym typeface="Nunito"/>
              </a:rPr>
              <a:t> (</a:t>
            </a:r>
            <a:r>
              <a:rPr lang="en" sz="1200" u="sng">
                <a:solidFill>
                  <a:schemeClr val="hlink"/>
                </a:solidFill>
                <a:latin typeface="Nunito"/>
                <a:ea typeface="Nunito"/>
                <a:cs typeface="Nunito"/>
                <a:sym typeface="Nunito"/>
                <a:hlinkClick r:id="rId4"/>
              </a:rPr>
              <a:t>http://en.wikipedia.org/wiki/M-estimator</a:t>
            </a:r>
            <a:r>
              <a:rPr lang="en" sz="1200">
                <a:solidFill>
                  <a:schemeClr val="dk1"/>
                </a:solidFill>
                <a:latin typeface="Nunito"/>
                <a:ea typeface="Nunito"/>
                <a:cs typeface="Nunito"/>
                <a:sym typeface="Nunito"/>
              </a:rPr>
              <a:t> ) technique that iteratively fits the line using the weighted least-squares algorithm</a:t>
            </a:r>
            <a:endParaRPr sz="1300">
              <a:solidFill>
                <a:schemeClr val="dk1"/>
              </a:solidFill>
              <a:latin typeface="Nunito"/>
              <a:ea typeface="Nunito"/>
              <a:cs typeface="Nunito"/>
              <a:sym typeface="Nunito"/>
            </a:endParaRPr>
          </a:p>
        </p:txBody>
      </p:sp>
      <p:pic>
        <p:nvPicPr>
          <p:cNvPr id="258" name="Google Shape;258;p23"/>
          <p:cNvPicPr preferRelativeResize="0"/>
          <p:nvPr/>
        </p:nvPicPr>
        <p:blipFill>
          <a:blip r:embed="rId5">
            <a:alphaModFix/>
          </a:blip>
          <a:stretch>
            <a:fillRect/>
          </a:stretch>
        </p:blipFill>
        <p:spPr>
          <a:xfrm>
            <a:off x="5999874" y="1118149"/>
            <a:ext cx="1875050" cy="955025"/>
          </a:xfrm>
          <a:prstGeom prst="rect">
            <a:avLst/>
          </a:prstGeom>
          <a:noFill/>
          <a:ln>
            <a:noFill/>
          </a:ln>
        </p:spPr>
      </p:pic>
      <p:pic>
        <p:nvPicPr>
          <p:cNvPr id="259" name="Google Shape;259;p23"/>
          <p:cNvPicPr preferRelativeResize="0"/>
          <p:nvPr/>
        </p:nvPicPr>
        <p:blipFill>
          <a:blip r:embed="rId6">
            <a:alphaModFix/>
          </a:blip>
          <a:stretch>
            <a:fillRect/>
          </a:stretch>
        </p:blipFill>
        <p:spPr>
          <a:xfrm>
            <a:off x="5999876" y="2048525"/>
            <a:ext cx="1875037" cy="955025"/>
          </a:xfrm>
          <a:prstGeom prst="rect">
            <a:avLst/>
          </a:prstGeom>
          <a:noFill/>
          <a:ln>
            <a:noFill/>
          </a:ln>
        </p:spPr>
      </p:pic>
      <p:pic>
        <p:nvPicPr>
          <p:cNvPr id="260" name="Google Shape;260;p23"/>
          <p:cNvPicPr preferRelativeResize="0"/>
          <p:nvPr/>
        </p:nvPicPr>
        <p:blipFill>
          <a:blip r:embed="rId7">
            <a:alphaModFix/>
          </a:blip>
          <a:stretch>
            <a:fillRect/>
          </a:stretch>
        </p:blipFill>
        <p:spPr>
          <a:xfrm>
            <a:off x="5999837" y="3003550"/>
            <a:ext cx="1875088" cy="955025"/>
          </a:xfrm>
          <a:prstGeom prst="rect">
            <a:avLst/>
          </a:prstGeom>
          <a:noFill/>
          <a:ln>
            <a:noFill/>
          </a:ln>
        </p:spPr>
      </p:pic>
      <p:pic>
        <p:nvPicPr>
          <p:cNvPr id="261" name="Google Shape;261;p23"/>
          <p:cNvPicPr preferRelativeResize="0"/>
          <p:nvPr/>
        </p:nvPicPr>
        <p:blipFill>
          <a:blip r:embed="rId8">
            <a:alphaModFix/>
          </a:blip>
          <a:stretch>
            <a:fillRect/>
          </a:stretch>
        </p:blipFill>
        <p:spPr>
          <a:xfrm>
            <a:off x="5939775" y="4034350"/>
            <a:ext cx="1935150" cy="985650"/>
          </a:xfrm>
          <a:prstGeom prst="rect">
            <a:avLst/>
          </a:prstGeom>
          <a:noFill/>
          <a:ln>
            <a:noFill/>
          </a:ln>
        </p:spPr>
      </p:pic>
      <p:sp>
        <p:nvSpPr>
          <p:cNvPr id="262" name="Google Shape;262;p23"/>
          <p:cNvSpPr/>
          <p:nvPr/>
        </p:nvSpPr>
        <p:spPr>
          <a:xfrm>
            <a:off x="7910125" y="1156150"/>
            <a:ext cx="1188300" cy="7314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Original Grayscale Image</a:t>
            </a:r>
            <a:endParaRPr b="1"/>
          </a:p>
        </p:txBody>
      </p:sp>
      <p:sp>
        <p:nvSpPr>
          <p:cNvPr id="263" name="Google Shape;263;p23"/>
          <p:cNvSpPr/>
          <p:nvPr/>
        </p:nvSpPr>
        <p:spPr>
          <a:xfrm>
            <a:off x="7910125" y="2048525"/>
            <a:ext cx="1188300" cy="870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Filtering through Gabor filter</a:t>
            </a:r>
            <a:endParaRPr b="1"/>
          </a:p>
        </p:txBody>
      </p:sp>
      <p:sp>
        <p:nvSpPr>
          <p:cNvPr id="264" name="Google Shape;264;p23"/>
          <p:cNvSpPr/>
          <p:nvPr/>
        </p:nvSpPr>
        <p:spPr>
          <a:xfrm>
            <a:off x="7910125" y="3057725"/>
            <a:ext cx="1188300" cy="7461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Canny edge detection</a:t>
            </a:r>
            <a:endParaRPr b="1"/>
          </a:p>
        </p:txBody>
      </p:sp>
      <p:sp>
        <p:nvSpPr>
          <p:cNvPr id="265" name="Google Shape;265;p23"/>
          <p:cNvSpPr/>
          <p:nvPr/>
        </p:nvSpPr>
        <p:spPr>
          <a:xfrm>
            <a:off x="7910125" y="4070975"/>
            <a:ext cx="1188300" cy="870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Edge linking and line fitting</a:t>
            </a:r>
            <a:endParaRPr b="1"/>
          </a:p>
        </p:txBody>
      </p:sp>
      <p:sp>
        <p:nvSpPr>
          <p:cNvPr id="266" name="Google Shape;266;p23"/>
          <p:cNvSpPr txBox="1"/>
          <p:nvPr/>
        </p:nvSpPr>
        <p:spPr>
          <a:xfrm>
            <a:off x="2231000" y="4512225"/>
            <a:ext cx="3708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Mono"/>
                <a:ea typeface="Roboto Mono"/>
                <a:cs typeface="Roboto Mono"/>
                <a:sym typeface="Roboto Mono"/>
              </a:rPr>
              <a:t>Full notebook at:</a:t>
            </a:r>
            <a:endParaRPr b="1" sz="1000">
              <a:latin typeface="Roboto Mono"/>
              <a:ea typeface="Roboto Mono"/>
              <a:cs typeface="Roboto Mono"/>
              <a:sym typeface="Roboto Mono"/>
            </a:endParaRPr>
          </a:p>
          <a:p>
            <a:pPr indent="0" lvl="0" marL="0" rtl="0" algn="l">
              <a:spcBef>
                <a:spcPts val="0"/>
              </a:spcBef>
              <a:spcAft>
                <a:spcPts val="0"/>
              </a:spcAft>
              <a:buNone/>
            </a:pPr>
            <a:r>
              <a:rPr lang="en" sz="1000" u="sng">
                <a:solidFill>
                  <a:schemeClr val="hlink"/>
                </a:solidFill>
                <a:hlinkClick r:id="rId9"/>
              </a:rPr>
              <a:t>https://github.com/susiejojo/Stair_Climber/blob/master/stairclimber_vision3.ipynb</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76200" y="-72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
              <a:t>Distance</a:t>
            </a:r>
            <a:r>
              <a:rPr b="1" lang="en" sz="1600">
                <a:solidFill>
                  <a:schemeClr val="dk2"/>
                </a:solidFill>
              </a:rPr>
              <a:t> </a:t>
            </a:r>
            <a:r>
              <a:rPr b="1" lang="en"/>
              <a:t>and Depth Algorithms</a:t>
            </a:r>
            <a:endParaRPr b="1"/>
          </a:p>
          <a:p>
            <a:pPr indent="0" lvl="0" marL="0" marR="0" rtl="0" algn="l">
              <a:lnSpc>
                <a:spcPct val="100000"/>
              </a:lnSpc>
              <a:spcBef>
                <a:spcPts val="0"/>
              </a:spcBef>
              <a:spcAft>
                <a:spcPts val="0"/>
              </a:spcAft>
              <a:buSzPts val="2800"/>
              <a:buNone/>
            </a:pPr>
            <a:r>
              <a:t/>
            </a:r>
            <a:endParaRPr b="1"/>
          </a:p>
        </p:txBody>
      </p:sp>
      <p:grpSp>
        <p:nvGrpSpPr>
          <p:cNvPr id="272" name="Google Shape;272;p24"/>
          <p:cNvGrpSpPr/>
          <p:nvPr/>
        </p:nvGrpSpPr>
        <p:grpSpPr>
          <a:xfrm>
            <a:off x="6991823" y="3570675"/>
            <a:ext cx="2085552" cy="879400"/>
            <a:chOff x="6382223" y="4104075"/>
            <a:chExt cx="2085552" cy="879400"/>
          </a:xfrm>
        </p:grpSpPr>
        <p:pic>
          <p:nvPicPr>
            <p:cNvPr id="273" name="Google Shape;273;p24"/>
            <p:cNvPicPr preferRelativeResize="0"/>
            <p:nvPr/>
          </p:nvPicPr>
          <p:blipFill>
            <a:blip r:embed="rId3">
              <a:alphaModFix/>
            </a:blip>
            <a:stretch>
              <a:fillRect/>
            </a:stretch>
          </p:blipFill>
          <p:spPr>
            <a:xfrm>
              <a:off x="6382223" y="4104075"/>
              <a:ext cx="2085552" cy="850675"/>
            </a:xfrm>
            <a:prstGeom prst="rect">
              <a:avLst/>
            </a:prstGeom>
            <a:noFill/>
            <a:ln>
              <a:noFill/>
            </a:ln>
          </p:spPr>
        </p:pic>
        <p:sp>
          <p:nvSpPr>
            <p:cNvPr id="274" name="Google Shape;274;p24"/>
            <p:cNvSpPr/>
            <p:nvPr/>
          </p:nvSpPr>
          <p:spPr>
            <a:xfrm>
              <a:off x="6859025" y="4410775"/>
              <a:ext cx="5715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4"/>
            <p:cNvCxnSpPr/>
            <p:nvPr/>
          </p:nvCxnSpPr>
          <p:spPr>
            <a:xfrm>
              <a:off x="7176404" y="4446589"/>
              <a:ext cx="0" cy="226800"/>
            </a:xfrm>
            <a:prstGeom prst="straightConnector1">
              <a:avLst/>
            </a:prstGeom>
            <a:noFill/>
            <a:ln cap="flat" cmpd="sng" w="9525">
              <a:solidFill>
                <a:srgbClr val="434343"/>
              </a:solidFill>
              <a:prstDash val="solid"/>
              <a:round/>
              <a:headEnd len="med" w="med" type="none"/>
              <a:tailEnd len="med" w="med" type="none"/>
            </a:ln>
          </p:spPr>
        </p:cxnSp>
        <p:cxnSp>
          <p:nvCxnSpPr>
            <p:cNvPr id="276" name="Google Shape;276;p24"/>
            <p:cNvCxnSpPr/>
            <p:nvPr/>
          </p:nvCxnSpPr>
          <p:spPr>
            <a:xfrm flipH="1">
              <a:off x="7019804" y="4673265"/>
              <a:ext cx="156600" cy="132900"/>
            </a:xfrm>
            <a:prstGeom prst="straightConnector1">
              <a:avLst/>
            </a:prstGeom>
            <a:noFill/>
            <a:ln cap="flat" cmpd="sng" w="9525">
              <a:solidFill>
                <a:srgbClr val="434343"/>
              </a:solidFill>
              <a:prstDash val="solid"/>
              <a:round/>
              <a:headEnd len="med" w="med" type="none"/>
              <a:tailEnd len="med" w="med" type="none"/>
            </a:ln>
          </p:spPr>
        </p:cxnSp>
        <p:cxnSp>
          <p:nvCxnSpPr>
            <p:cNvPr id="277" name="Google Shape;277;p24"/>
            <p:cNvCxnSpPr/>
            <p:nvPr/>
          </p:nvCxnSpPr>
          <p:spPr>
            <a:xfrm>
              <a:off x="7176468" y="4673313"/>
              <a:ext cx="254100" cy="198000"/>
            </a:xfrm>
            <a:prstGeom prst="straightConnector1">
              <a:avLst/>
            </a:prstGeom>
            <a:noFill/>
            <a:ln cap="flat" cmpd="sng" w="9525">
              <a:solidFill>
                <a:srgbClr val="434343"/>
              </a:solidFill>
              <a:prstDash val="solid"/>
              <a:round/>
              <a:headEnd len="med" w="med" type="none"/>
              <a:tailEnd len="med" w="med" type="none"/>
            </a:ln>
          </p:spPr>
        </p:cxnSp>
        <p:sp>
          <p:nvSpPr>
            <p:cNvPr id="278" name="Google Shape;278;p24"/>
            <p:cNvSpPr/>
            <p:nvPr/>
          </p:nvSpPr>
          <p:spPr>
            <a:xfrm>
              <a:off x="7049415" y="4313488"/>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7241621" y="4673305"/>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6871100" y="4673305"/>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4"/>
            <p:cNvCxnSpPr/>
            <p:nvPr/>
          </p:nvCxnSpPr>
          <p:spPr>
            <a:xfrm flipH="1" rot="10800000">
              <a:off x="7173209" y="4575731"/>
              <a:ext cx="275700" cy="1176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24"/>
            <p:cNvCxnSpPr/>
            <p:nvPr/>
          </p:nvCxnSpPr>
          <p:spPr>
            <a:xfrm flipH="1" rot="10800000">
              <a:off x="6420200" y="4954400"/>
              <a:ext cx="1818600" cy="5400"/>
            </a:xfrm>
            <a:prstGeom prst="straightConnector1">
              <a:avLst/>
            </a:prstGeom>
            <a:noFill/>
            <a:ln cap="flat" cmpd="sng" w="9525">
              <a:solidFill>
                <a:schemeClr val="dk2"/>
              </a:solidFill>
              <a:prstDash val="solid"/>
              <a:round/>
              <a:headEnd len="med" w="med" type="none"/>
              <a:tailEnd len="med" w="med" type="none"/>
            </a:ln>
          </p:spPr>
        </p:cxnSp>
      </p:grpSp>
      <p:grpSp>
        <p:nvGrpSpPr>
          <p:cNvPr id="283" name="Google Shape;283;p24"/>
          <p:cNvGrpSpPr/>
          <p:nvPr/>
        </p:nvGrpSpPr>
        <p:grpSpPr>
          <a:xfrm>
            <a:off x="6858800" y="784483"/>
            <a:ext cx="2276899" cy="857567"/>
            <a:chOff x="305825" y="4285933"/>
            <a:chExt cx="2276899" cy="857567"/>
          </a:xfrm>
        </p:grpSpPr>
        <p:pic>
          <p:nvPicPr>
            <p:cNvPr id="284" name="Google Shape;284;p24"/>
            <p:cNvPicPr preferRelativeResize="0"/>
            <p:nvPr/>
          </p:nvPicPr>
          <p:blipFill rotWithShape="1">
            <a:blip r:embed="rId4">
              <a:alphaModFix/>
            </a:blip>
            <a:srcRect b="8667" l="18732" r="0" t="0"/>
            <a:stretch/>
          </p:blipFill>
          <p:spPr>
            <a:xfrm>
              <a:off x="427424" y="4313476"/>
              <a:ext cx="2155299" cy="830025"/>
            </a:xfrm>
            <a:prstGeom prst="rect">
              <a:avLst/>
            </a:prstGeom>
            <a:noFill/>
            <a:ln>
              <a:noFill/>
            </a:ln>
          </p:spPr>
        </p:pic>
        <p:sp>
          <p:nvSpPr>
            <p:cNvPr id="285" name="Google Shape;285;p24"/>
            <p:cNvSpPr/>
            <p:nvPr/>
          </p:nvSpPr>
          <p:spPr>
            <a:xfrm>
              <a:off x="305825" y="4349875"/>
              <a:ext cx="624600" cy="63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24"/>
            <p:cNvCxnSpPr/>
            <p:nvPr/>
          </p:nvCxnSpPr>
          <p:spPr>
            <a:xfrm>
              <a:off x="781886" y="4419073"/>
              <a:ext cx="0" cy="226800"/>
            </a:xfrm>
            <a:prstGeom prst="straightConnector1">
              <a:avLst/>
            </a:prstGeom>
            <a:noFill/>
            <a:ln cap="flat" cmpd="sng" w="9525">
              <a:solidFill>
                <a:srgbClr val="434343"/>
              </a:solidFill>
              <a:prstDash val="solid"/>
              <a:round/>
              <a:headEnd len="med" w="med" type="none"/>
              <a:tailEnd len="med" w="med" type="none"/>
            </a:ln>
          </p:spPr>
        </p:cxnSp>
        <p:cxnSp>
          <p:nvCxnSpPr>
            <p:cNvPr id="287" name="Google Shape;287;p24"/>
            <p:cNvCxnSpPr/>
            <p:nvPr/>
          </p:nvCxnSpPr>
          <p:spPr>
            <a:xfrm flipH="1">
              <a:off x="625286" y="4645815"/>
              <a:ext cx="156600" cy="133200"/>
            </a:xfrm>
            <a:prstGeom prst="straightConnector1">
              <a:avLst/>
            </a:prstGeom>
            <a:noFill/>
            <a:ln cap="flat" cmpd="sng" w="9525">
              <a:solidFill>
                <a:srgbClr val="434343"/>
              </a:solidFill>
              <a:prstDash val="solid"/>
              <a:round/>
              <a:headEnd len="med" w="med" type="none"/>
              <a:tailEnd len="med" w="med" type="none"/>
            </a:ln>
          </p:spPr>
        </p:cxnSp>
        <p:cxnSp>
          <p:nvCxnSpPr>
            <p:cNvPr id="288" name="Google Shape;288;p24"/>
            <p:cNvCxnSpPr/>
            <p:nvPr/>
          </p:nvCxnSpPr>
          <p:spPr>
            <a:xfrm>
              <a:off x="781950" y="4645864"/>
              <a:ext cx="254100" cy="198000"/>
            </a:xfrm>
            <a:prstGeom prst="straightConnector1">
              <a:avLst/>
            </a:prstGeom>
            <a:noFill/>
            <a:ln cap="flat" cmpd="sng" w="9525">
              <a:solidFill>
                <a:srgbClr val="434343"/>
              </a:solidFill>
              <a:prstDash val="solid"/>
              <a:round/>
              <a:headEnd len="med" w="med" type="none"/>
              <a:tailEnd len="med" w="med" type="none"/>
            </a:ln>
          </p:spPr>
        </p:cxnSp>
        <p:sp>
          <p:nvSpPr>
            <p:cNvPr id="289" name="Google Shape;289;p24"/>
            <p:cNvSpPr/>
            <p:nvPr/>
          </p:nvSpPr>
          <p:spPr>
            <a:xfrm>
              <a:off x="654905" y="4285933"/>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847099" y="4645856"/>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76599" y="4645856"/>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24"/>
            <p:cNvCxnSpPr>
              <a:stCxn id="291" idx="4"/>
            </p:cNvCxnSpPr>
            <p:nvPr/>
          </p:nvCxnSpPr>
          <p:spPr>
            <a:xfrm>
              <a:off x="603649" y="4911656"/>
              <a:ext cx="1864500" cy="30600"/>
            </a:xfrm>
            <a:prstGeom prst="straightConnector1">
              <a:avLst/>
            </a:prstGeom>
            <a:noFill/>
            <a:ln cap="flat" cmpd="sng" w="9525">
              <a:solidFill>
                <a:schemeClr val="dk2"/>
              </a:solidFill>
              <a:prstDash val="solid"/>
              <a:round/>
              <a:headEnd len="med" w="med" type="none"/>
              <a:tailEnd len="med" w="med" type="none"/>
            </a:ln>
          </p:spPr>
        </p:cxnSp>
      </p:grpSp>
      <p:grpSp>
        <p:nvGrpSpPr>
          <p:cNvPr id="293" name="Google Shape;293;p24"/>
          <p:cNvGrpSpPr/>
          <p:nvPr/>
        </p:nvGrpSpPr>
        <p:grpSpPr>
          <a:xfrm>
            <a:off x="7083412" y="2252900"/>
            <a:ext cx="1875725" cy="830025"/>
            <a:chOff x="3195449" y="4237275"/>
            <a:chExt cx="1875725" cy="830025"/>
          </a:xfrm>
        </p:grpSpPr>
        <p:pic>
          <p:nvPicPr>
            <p:cNvPr id="294" name="Google Shape;294;p24"/>
            <p:cNvPicPr preferRelativeResize="0"/>
            <p:nvPr/>
          </p:nvPicPr>
          <p:blipFill rotWithShape="1">
            <a:blip r:embed="rId5">
              <a:alphaModFix/>
            </a:blip>
            <a:srcRect b="0" l="27782" r="0" t="0"/>
            <a:stretch/>
          </p:blipFill>
          <p:spPr>
            <a:xfrm>
              <a:off x="3195449" y="4237275"/>
              <a:ext cx="1875725" cy="830025"/>
            </a:xfrm>
            <a:prstGeom prst="rect">
              <a:avLst/>
            </a:prstGeom>
            <a:noFill/>
            <a:ln>
              <a:noFill/>
            </a:ln>
          </p:spPr>
        </p:pic>
        <p:sp>
          <p:nvSpPr>
            <p:cNvPr id="295" name="Google Shape;295;p24"/>
            <p:cNvSpPr/>
            <p:nvPr/>
          </p:nvSpPr>
          <p:spPr>
            <a:xfrm>
              <a:off x="3430025" y="4426075"/>
              <a:ext cx="624600" cy="63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24"/>
            <p:cNvCxnSpPr/>
            <p:nvPr/>
          </p:nvCxnSpPr>
          <p:spPr>
            <a:xfrm>
              <a:off x="3823604" y="4522789"/>
              <a:ext cx="0" cy="226800"/>
            </a:xfrm>
            <a:prstGeom prst="straightConnector1">
              <a:avLst/>
            </a:prstGeom>
            <a:noFill/>
            <a:ln cap="flat" cmpd="sng" w="9525">
              <a:solidFill>
                <a:srgbClr val="434343"/>
              </a:solidFill>
              <a:prstDash val="solid"/>
              <a:round/>
              <a:headEnd len="med" w="med" type="none"/>
              <a:tailEnd len="med" w="med" type="none"/>
            </a:ln>
          </p:spPr>
        </p:cxnSp>
        <p:cxnSp>
          <p:nvCxnSpPr>
            <p:cNvPr id="297" name="Google Shape;297;p24"/>
            <p:cNvCxnSpPr/>
            <p:nvPr/>
          </p:nvCxnSpPr>
          <p:spPr>
            <a:xfrm flipH="1">
              <a:off x="3667004" y="4749465"/>
              <a:ext cx="156600" cy="132900"/>
            </a:xfrm>
            <a:prstGeom prst="straightConnector1">
              <a:avLst/>
            </a:prstGeom>
            <a:noFill/>
            <a:ln cap="flat" cmpd="sng" w="9525">
              <a:solidFill>
                <a:srgbClr val="434343"/>
              </a:solidFill>
              <a:prstDash val="solid"/>
              <a:round/>
              <a:headEnd len="med" w="med" type="none"/>
              <a:tailEnd len="med" w="med" type="none"/>
            </a:ln>
          </p:spPr>
        </p:cxnSp>
        <p:cxnSp>
          <p:nvCxnSpPr>
            <p:cNvPr id="298" name="Google Shape;298;p24"/>
            <p:cNvCxnSpPr/>
            <p:nvPr/>
          </p:nvCxnSpPr>
          <p:spPr>
            <a:xfrm>
              <a:off x="3823668" y="4749513"/>
              <a:ext cx="254100" cy="198000"/>
            </a:xfrm>
            <a:prstGeom prst="straightConnector1">
              <a:avLst/>
            </a:prstGeom>
            <a:noFill/>
            <a:ln cap="flat" cmpd="sng" w="9525">
              <a:solidFill>
                <a:srgbClr val="434343"/>
              </a:solidFill>
              <a:prstDash val="solid"/>
              <a:round/>
              <a:headEnd len="med" w="med" type="none"/>
              <a:tailEnd len="med" w="med" type="none"/>
            </a:ln>
          </p:spPr>
        </p:cxnSp>
        <p:sp>
          <p:nvSpPr>
            <p:cNvPr id="299" name="Google Shape;299;p24"/>
            <p:cNvSpPr/>
            <p:nvPr/>
          </p:nvSpPr>
          <p:spPr>
            <a:xfrm>
              <a:off x="3696615" y="4389688"/>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888821" y="4749505"/>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518300" y="4749505"/>
              <a:ext cx="254100" cy="265800"/>
            </a:xfrm>
            <a:prstGeom prst="ellipse">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24"/>
            <p:cNvCxnSpPr/>
            <p:nvPr/>
          </p:nvCxnSpPr>
          <p:spPr>
            <a:xfrm flipH="1" rot="10800000">
              <a:off x="3219800" y="5030600"/>
              <a:ext cx="1818600" cy="54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24"/>
            <p:cNvCxnSpPr>
              <a:endCxn id="301" idx="7"/>
            </p:cNvCxnSpPr>
            <p:nvPr/>
          </p:nvCxnSpPr>
          <p:spPr>
            <a:xfrm flipH="1">
              <a:off x="3735188" y="4647431"/>
              <a:ext cx="471600" cy="141000"/>
            </a:xfrm>
            <a:prstGeom prst="straightConnector1">
              <a:avLst/>
            </a:prstGeom>
            <a:noFill/>
            <a:ln cap="flat" cmpd="sng" w="9525">
              <a:solidFill>
                <a:schemeClr val="dk2"/>
              </a:solidFill>
              <a:prstDash val="solid"/>
              <a:round/>
              <a:headEnd len="med" w="med" type="none"/>
              <a:tailEnd len="med" w="med" type="none"/>
            </a:ln>
          </p:spPr>
        </p:cxnSp>
      </p:grpSp>
      <p:grpSp>
        <p:nvGrpSpPr>
          <p:cNvPr id="304" name="Google Shape;304;p24"/>
          <p:cNvGrpSpPr/>
          <p:nvPr/>
        </p:nvGrpSpPr>
        <p:grpSpPr>
          <a:xfrm>
            <a:off x="5783113" y="734075"/>
            <a:ext cx="1679637" cy="997200"/>
            <a:chOff x="5478313" y="200675"/>
            <a:chExt cx="1679637" cy="997200"/>
          </a:xfrm>
        </p:grpSpPr>
        <p:sp>
          <p:nvSpPr>
            <p:cNvPr id="305" name="Google Shape;305;p24"/>
            <p:cNvSpPr/>
            <p:nvPr/>
          </p:nvSpPr>
          <p:spPr>
            <a:xfrm>
              <a:off x="5564000" y="200675"/>
              <a:ext cx="1050000" cy="609900"/>
            </a:xfrm>
            <a:prstGeom prst="roundRect">
              <a:avLst>
                <a:gd fmla="val 16667" name="adj"/>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𝜃= 0 degrees</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d &lt;= a</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x &lt;=y</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Increase power</a:t>
              </a:r>
              <a:endParaRPr b="1" sz="900">
                <a:solidFill>
                  <a:srgbClr val="000000"/>
                </a:solidFill>
                <a:latin typeface="Nunito"/>
                <a:ea typeface="Nunito"/>
                <a:cs typeface="Nunito"/>
                <a:sym typeface="Nunito"/>
              </a:endParaRPr>
            </a:p>
            <a:p>
              <a:pPr indent="457200" lvl="0" marL="0" rtl="0" algn="l">
                <a:spcBef>
                  <a:spcPts val="0"/>
                </a:spcBef>
                <a:spcAft>
                  <a:spcPts val="0"/>
                </a:spcAft>
                <a:buNone/>
              </a:pPr>
              <a:r>
                <a:t/>
              </a:r>
              <a:endParaRPr sz="900">
                <a:solidFill>
                  <a:srgbClr val="000000"/>
                </a:solidFill>
                <a:latin typeface="Nunito"/>
                <a:ea typeface="Nunito"/>
                <a:cs typeface="Nunito"/>
                <a:sym typeface="Nunito"/>
              </a:endParaRPr>
            </a:p>
          </p:txBody>
        </p:sp>
        <p:sp>
          <p:nvSpPr>
            <p:cNvPr id="306" name="Google Shape;306;p24"/>
            <p:cNvSpPr txBox="1"/>
            <p:nvPr/>
          </p:nvSpPr>
          <p:spPr>
            <a:xfrm>
              <a:off x="5478313" y="810575"/>
              <a:ext cx="6006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Rolling</a:t>
              </a:r>
              <a:endParaRPr sz="1000"/>
            </a:p>
          </p:txBody>
        </p:sp>
        <p:sp>
          <p:nvSpPr>
            <p:cNvPr id="307" name="Google Shape;307;p24"/>
            <p:cNvSpPr txBox="1"/>
            <p:nvPr/>
          </p:nvSpPr>
          <p:spPr>
            <a:xfrm>
              <a:off x="6218949" y="810575"/>
              <a:ext cx="9390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Ascending</a:t>
              </a:r>
              <a:endParaRPr sz="1000"/>
            </a:p>
          </p:txBody>
        </p:sp>
        <p:sp>
          <p:nvSpPr>
            <p:cNvPr id="308" name="Google Shape;308;p24"/>
            <p:cNvSpPr/>
            <p:nvPr/>
          </p:nvSpPr>
          <p:spPr>
            <a:xfrm>
              <a:off x="6010025" y="928925"/>
              <a:ext cx="254100" cy="150600"/>
            </a:xfrm>
            <a:prstGeom prst="rightArrow">
              <a:avLst>
                <a:gd fmla="val 50000" name="adj1"/>
                <a:gd fmla="val 50000" name="adj2"/>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4"/>
          <p:cNvGrpSpPr/>
          <p:nvPr/>
        </p:nvGrpSpPr>
        <p:grpSpPr>
          <a:xfrm>
            <a:off x="5804150" y="2112550"/>
            <a:ext cx="1538438" cy="1009525"/>
            <a:chOff x="5346950" y="1807750"/>
            <a:chExt cx="1538438" cy="1009525"/>
          </a:xfrm>
        </p:grpSpPr>
        <p:sp>
          <p:nvSpPr>
            <p:cNvPr id="310" name="Google Shape;310;p24"/>
            <p:cNvSpPr/>
            <p:nvPr/>
          </p:nvSpPr>
          <p:spPr>
            <a:xfrm>
              <a:off x="5423150" y="1807750"/>
              <a:ext cx="1133400" cy="572100"/>
            </a:xfrm>
            <a:prstGeom prst="roundRect">
              <a:avLst>
                <a:gd fmla="val 16667" name="adj"/>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𝜃= 120 degrees</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d &gt; a</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x &lt;=y</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Normal power</a:t>
              </a:r>
              <a:endParaRPr b="1" sz="900">
                <a:solidFill>
                  <a:srgbClr val="000000"/>
                </a:solidFill>
                <a:latin typeface="Nunito"/>
                <a:ea typeface="Nunito"/>
                <a:cs typeface="Nunito"/>
                <a:sym typeface="Nunito"/>
              </a:endParaRPr>
            </a:p>
            <a:p>
              <a:pPr indent="457200" lvl="0" marL="0" rtl="0" algn="l">
                <a:spcBef>
                  <a:spcPts val="0"/>
                </a:spcBef>
                <a:spcAft>
                  <a:spcPts val="0"/>
                </a:spcAft>
                <a:buNone/>
              </a:pPr>
              <a:r>
                <a:t/>
              </a:r>
              <a:endParaRPr sz="900">
                <a:solidFill>
                  <a:srgbClr val="000000"/>
                </a:solidFill>
                <a:latin typeface="Nunito"/>
                <a:ea typeface="Nunito"/>
                <a:cs typeface="Nunito"/>
                <a:sym typeface="Nunito"/>
              </a:endParaRPr>
            </a:p>
          </p:txBody>
        </p:sp>
        <p:sp>
          <p:nvSpPr>
            <p:cNvPr id="311" name="Google Shape;311;p24"/>
            <p:cNvSpPr txBox="1"/>
            <p:nvPr/>
          </p:nvSpPr>
          <p:spPr>
            <a:xfrm>
              <a:off x="5346950" y="2483975"/>
              <a:ext cx="8622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Ascending</a:t>
              </a:r>
              <a:endParaRPr sz="1000"/>
            </a:p>
          </p:txBody>
        </p:sp>
        <p:sp>
          <p:nvSpPr>
            <p:cNvPr id="312" name="Google Shape;312;p24"/>
            <p:cNvSpPr txBox="1"/>
            <p:nvPr/>
          </p:nvSpPr>
          <p:spPr>
            <a:xfrm>
              <a:off x="6284788" y="2479875"/>
              <a:ext cx="6006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Rolling</a:t>
              </a:r>
              <a:endParaRPr sz="1000"/>
            </a:p>
          </p:txBody>
        </p:sp>
        <p:sp>
          <p:nvSpPr>
            <p:cNvPr id="313" name="Google Shape;313;p24"/>
            <p:cNvSpPr/>
            <p:nvPr/>
          </p:nvSpPr>
          <p:spPr>
            <a:xfrm>
              <a:off x="6071300" y="2575325"/>
              <a:ext cx="254100" cy="150600"/>
            </a:xfrm>
            <a:prstGeom prst="rightArrow">
              <a:avLst>
                <a:gd fmla="val 50000" name="adj1"/>
                <a:gd fmla="val 50000" name="adj2"/>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4"/>
          <p:cNvGrpSpPr/>
          <p:nvPr/>
        </p:nvGrpSpPr>
        <p:grpSpPr>
          <a:xfrm>
            <a:off x="5804138" y="3450350"/>
            <a:ext cx="1586568" cy="1032800"/>
            <a:chOff x="5346938" y="3221750"/>
            <a:chExt cx="1586568" cy="1032800"/>
          </a:xfrm>
        </p:grpSpPr>
        <p:sp>
          <p:nvSpPr>
            <p:cNvPr id="315" name="Google Shape;315;p24"/>
            <p:cNvSpPr/>
            <p:nvPr/>
          </p:nvSpPr>
          <p:spPr>
            <a:xfrm>
              <a:off x="5423150" y="3221750"/>
              <a:ext cx="1292100" cy="719700"/>
            </a:xfrm>
            <a:prstGeom prst="roundRect">
              <a:avLst>
                <a:gd fmla="val 16667" name="adj"/>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𝜃= 0 / 120 degrees</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d &gt; a</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x &gt; y</a:t>
              </a:r>
              <a:endParaRPr b="1" sz="900">
                <a:solidFill>
                  <a:srgbClr val="000000"/>
                </a:solidFill>
                <a:latin typeface="Nunito"/>
                <a:ea typeface="Nunito"/>
                <a:cs typeface="Nunito"/>
                <a:sym typeface="Nunito"/>
              </a:endParaRPr>
            </a:p>
            <a:p>
              <a:pPr indent="0" lvl="0" marL="0" rtl="0" algn="l">
                <a:spcBef>
                  <a:spcPts val="0"/>
                </a:spcBef>
                <a:spcAft>
                  <a:spcPts val="0"/>
                </a:spcAft>
                <a:buNone/>
              </a:pPr>
              <a:r>
                <a:rPr b="1" lang="en" sz="900">
                  <a:solidFill>
                    <a:srgbClr val="000000"/>
                  </a:solidFill>
                  <a:latin typeface="Nunito"/>
                  <a:ea typeface="Nunito"/>
                  <a:cs typeface="Nunito"/>
                  <a:sym typeface="Nunito"/>
                </a:rPr>
                <a:t>Decrease power</a:t>
              </a:r>
              <a:endParaRPr b="1" sz="900">
                <a:solidFill>
                  <a:srgbClr val="000000"/>
                </a:solidFill>
                <a:latin typeface="Nunito"/>
                <a:ea typeface="Nunito"/>
                <a:cs typeface="Nunito"/>
                <a:sym typeface="Nunito"/>
              </a:endParaRPr>
            </a:p>
            <a:p>
              <a:pPr indent="457200" lvl="0" marL="0" rtl="0" algn="l">
                <a:spcBef>
                  <a:spcPts val="0"/>
                </a:spcBef>
                <a:spcAft>
                  <a:spcPts val="0"/>
                </a:spcAft>
                <a:buNone/>
              </a:pPr>
              <a:r>
                <a:t/>
              </a:r>
              <a:endParaRPr sz="900">
                <a:solidFill>
                  <a:srgbClr val="000000"/>
                </a:solidFill>
                <a:latin typeface="Nunito"/>
                <a:ea typeface="Nunito"/>
                <a:cs typeface="Nunito"/>
                <a:sym typeface="Nunito"/>
              </a:endParaRPr>
            </a:p>
          </p:txBody>
        </p:sp>
        <p:sp>
          <p:nvSpPr>
            <p:cNvPr id="316" name="Google Shape;316;p24"/>
            <p:cNvSpPr txBox="1"/>
            <p:nvPr/>
          </p:nvSpPr>
          <p:spPr>
            <a:xfrm>
              <a:off x="5346938" y="3921250"/>
              <a:ext cx="6006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Rolling</a:t>
              </a:r>
              <a:endParaRPr sz="1000"/>
            </a:p>
          </p:txBody>
        </p:sp>
        <p:sp>
          <p:nvSpPr>
            <p:cNvPr id="317" name="Google Shape;317;p24"/>
            <p:cNvSpPr txBox="1"/>
            <p:nvPr/>
          </p:nvSpPr>
          <p:spPr>
            <a:xfrm>
              <a:off x="6071305" y="3921250"/>
              <a:ext cx="8622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Descending</a:t>
              </a:r>
              <a:endParaRPr sz="1000"/>
            </a:p>
          </p:txBody>
        </p:sp>
        <p:sp>
          <p:nvSpPr>
            <p:cNvPr id="318" name="Google Shape;318;p24"/>
            <p:cNvSpPr/>
            <p:nvPr/>
          </p:nvSpPr>
          <p:spPr>
            <a:xfrm>
              <a:off x="5864975" y="4012475"/>
              <a:ext cx="254100" cy="150600"/>
            </a:xfrm>
            <a:prstGeom prst="rightArrow">
              <a:avLst>
                <a:gd fmla="val 50000" name="adj1"/>
                <a:gd fmla="val 50000" name="adj2"/>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4"/>
          <p:cNvSpPr/>
          <p:nvPr/>
        </p:nvSpPr>
        <p:spPr>
          <a:xfrm>
            <a:off x="171675" y="549825"/>
            <a:ext cx="5471400" cy="729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1600"/>
              </a:spcAft>
              <a:buClr>
                <a:schemeClr val="dk1"/>
              </a:buClr>
              <a:buSzPts val="1800"/>
              <a:buFont typeface="Arial"/>
              <a:buNone/>
            </a:pPr>
            <a:r>
              <a:rPr lang="en" sz="1300">
                <a:solidFill>
                  <a:schemeClr val="dk1"/>
                </a:solidFill>
                <a:latin typeface="Roboto"/>
                <a:ea typeface="Roboto"/>
                <a:cs typeface="Roboto"/>
                <a:sym typeface="Roboto"/>
              </a:rPr>
              <a:t>M</a:t>
            </a:r>
            <a:r>
              <a:rPr lang="en" sz="1300">
                <a:solidFill>
                  <a:schemeClr val="dk1"/>
                </a:solidFill>
                <a:latin typeface="Roboto"/>
                <a:ea typeface="Roboto"/>
                <a:cs typeface="Roboto"/>
                <a:sym typeface="Roboto"/>
              </a:rPr>
              <a:t>otion on stairs of varying size is not easy in general.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Proposed design </a:t>
            </a:r>
            <a:r>
              <a:rPr b="1" lang="en" sz="1300">
                <a:solidFill>
                  <a:schemeClr val="dk1"/>
                </a:solidFill>
                <a:latin typeface="Roboto"/>
                <a:ea typeface="Roboto"/>
                <a:cs typeface="Roboto"/>
                <a:sym typeface="Roboto"/>
              </a:rPr>
              <a:t>can accomplish this task with ease !!</a:t>
            </a:r>
            <a:endParaRPr b="1"/>
          </a:p>
        </p:txBody>
      </p:sp>
      <p:sp>
        <p:nvSpPr>
          <p:cNvPr id="320" name="Google Shape;320;p24"/>
          <p:cNvSpPr/>
          <p:nvPr/>
        </p:nvSpPr>
        <p:spPr>
          <a:xfrm>
            <a:off x="90975" y="1340000"/>
            <a:ext cx="5612700" cy="1467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1600"/>
              </a:spcBef>
              <a:spcAft>
                <a:spcPts val="0"/>
              </a:spcAft>
              <a:buNone/>
            </a:pPr>
            <a:r>
              <a:rPr b="1" lang="en" sz="1300" u="sng">
                <a:solidFill>
                  <a:schemeClr val="dk1"/>
                </a:solidFill>
                <a:latin typeface="Roboto"/>
                <a:ea typeface="Roboto"/>
                <a:cs typeface="Roboto"/>
                <a:sym typeface="Roboto"/>
              </a:rPr>
              <a:t>Distance to stair </a:t>
            </a:r>
            <a:endParaRPr sz="13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rPr lang="en" sz="1200">
                <a:solidFill>
                  <a:schemeClr val="dk1"/>
                </a:solidFill>
                <a:latin typeface="Roboto"/>
                <a:ea typeface="Roboto"/>
                <a:cs typeface="Roboto"/>
                <a:sym typeface="Roboto"/>
              </a:rPr>
              <a:t>While climbing, the front wheel of the bot should be less than 5 cm from the starting of the stair. In that case the bot can easily climb 30cm or more. This is verified by placing ultrasonic sensors at the front of the bot with a calibrated distance. If the distance is more than threshold the bot enables driving motion to reduce the distance between stair and bot.</a:t>
            </a:r>
            <a:endParaRPr sz="1200">
              <a:solidFill>
                <a:schemeClr val="dk1"/>
              </a:solidFill>
              <a:latin typeface="Roboto"/>
              <a:ea typeface="Roboto"/>
              <a:cs typeface="Roboto"/>
              <a:sym typeface="Roboto"/>
            </a:endParaRPr>
          </a:p>
        </p:txBody>
      </p:sp>
      <p:sp>
        <p:nvSpPr>
          <p:cNvPr id="321" name="Google Shape;321;p24"/>
          <p:cNvSpPr/>
          <p:nvPr/>
        </p:nvSpPr>
        <p:spPr>
          <a:xfrm>
            <a:off x="76200" y="3295050"/>
            <a:ext cx="5612700" cy="126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600"/>
              </a:spcBef>
              <a:spcAft>
                <a:spcPts val="0"/>
              </a:spcAft>
              <a:buNone/>
            </a:pPr>
            <a:r>
              <a:rPr b="1" lang="en" sz="1300" u="sng">
                <a:solidFill>
                  <a:schemeClr val="dk1"/>
                </a:solidFill>
                <a:latin typeface="Roboto"/>
                <a:ea typeface="Roboto"/>
                <a:cs typeface="Roboto"/>
                <a:sym typeface="Roboto"/>
              </a:rPr>
              <a:t>Depth detection</a:t>
            </a:r>
            <a:endParaRPr b="1" sz="13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rPr lang="en" sz="1200">
                <a:solidFill>
                  <a:schemeClr val="dk1"/>
                </a:solidFill>
                <a:latin typeface="Roboto"/>
                <a:ea typeface="Roboto"/>
                <a:cs typeface="Roboto"/>
                <a:sym typeface="Roboto"/>
              </a:rPr>
              <a:t>While descent bot needs to know that there are descending stairs and know the depth it is achieved by placing a tilted ultrasonic sensor. As we know the orientation of sensor from the calculated distance of ultrasonic sensor we can get depth of the surface.</a:t>
            </a:r>
            <a:endParaRPr sz="1200">
              <a:solidFill>
                <a:schemeClr val="dk1"/>
              </a:solidFill>
              <a:latin typeface="Roboto"/>
              <a:ea typeface="Roboto"/>
              <a:cs typeface="Roboto"/>
              <a:sym typeface="Roboto"/>
            </a:endParaRPr>
          </a:p>
        </p:txBody>
      </p:sp>
      <p:sp>
        <p:nvSpPr>
          <p:cNvPr id="322" name="Google Shape;322;p24"/>
          <p:cNvSpPr/>
          <p:nvPr/>
        </p:nvSpPr>
        <p:spPr>
          <a:xfrm>
            <a:off x="971625" y="2867575"/>
            <a:ext cx="3793200" cy="366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600"/>
              </a:spcBef>
              <a:spcAft>
                <a:spcPts val="1600"/>
              </a:spcAft>
              <a:buClr>
                <a:schemeClr val="dk1"/>
              </a:buClr>
              <a:buSzPts val="1100"/>
              <a:buFont typeface="Arial"/>
              <a:buNone/>
            </a:pPr>
            <a:r>
              <a:rPr lang="en" sz="1300">
                <a:solidFill>
                  <a:schemeClr val="dk1"/>
                </a:solidFill>
                <a:latin typeface="Roboto"/>
                <a:ea typeface="Roboto"/>
                <a:cs typeface="Roboto"/>
                <a:sym typeface="Roboto"/>
              </a:rPr>
              <a:t>Distance_detected = ultrasonic_measurement</a:t>
            </a:r>
            <a:endParaRPr/>
          </a:p>
        </p:txBody>
      </p:sp>
      <p:sp>
        <p:nvSpPr>
          <p:cNvPr id="323" name="Google Shape;323;p24"/>
          <p:cNvSpPr/>
          <p:nvPr/>
        </p:nvSpPr>
        <p:spPr>
          <a:xfrm>
            <a:off x="93375" y="4619525"/>
            <a:ext cx="6109800" cy="404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600"/>
              </a:spcBef>
              <a:spcAft>
                <a:spcPts val="1600"/>
              </a:spcAft>
              <a:buNone/>
            </a:pPr>
            <a:r>
              <a:rPr lang="en" sz="1300">
                <a:solidFill>
                  <a:schemeClr val="dk1"/>
                </a:solidFill>
                <a:latin typeface="Roboto"/>
                <a:ea typeface="Roboto"/>
                <a:cs typeface="Roboto"/>
                <a:sym typeface="Roboto"/>
              </a:rPr>
              <a:t>D</a:t>
            </a:r>
            <a:r>
              <a:rPr lang="en" sz="1300">
                <a:solidFill>
                  <a:schemeClr val="dk1"/>
                </a:solidFill>
                <a:latin typeface="Roboto"/>
                <a:ea typeface="Roboto"/>
                <a:cs typeface="Roboto"/>
                <a:sym typeface="Roboto"/>
              </a:rPr>
              <a:t>epth_detected = [(distance_detected)*cos(orientation_angle)] - (sensor_height)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82150" y="3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Electronic Components</a:t>
            </a:r>
            <a:endParaRPr b="1"/>
          </a:p>
        </p:txBody>
      </p:sp>
      <p:pic>
        <p:nvPicPr>
          <p:cNvPr id="329" name="Google Shape;329;p25"/>
          <p:cNvPicPr preferRelativeResize="0"/>
          <p:nvPr/>
        </p:nvPicPr>
        <p:blipFill>
          <a:blip r:embed="rId3">
            <a:alphaModFix/>
          </a:blip>
          <a:stretch>
            <a:fillRect/>
          </a:stretch>
        </p:blipFill>
        <p:spPr>
          <a:xfrm>
            <a:off x="0" y="1017726"/>
            <a:ext cx="4375925" cy="3145201"/>
          </a:xfrm>
          <a:prstGeom prst="rect">
            <a:avLst/>
          </a:prstGeom>
          <a:noFill/>
          <a:ln>
            <a:noFill/>
          </a:ln>
        </p:spPr>
      </p:pic>
      <p:graphicFrame>
        <p:nvGraphicFramePr>
          <p:cNvPr id="330" name="Google Shape;330;p25"/>
          <p:cNvGraphicFramePr/>
          <p:nvPr/>
        </p:nvGraphicFramePr>
        <p:xfrm>
          <a:off x="4909625" y="0"/>
          <a:ext cx="3000000" cy="3000000"/>
        </p:xfrm>
        <a:graphic>
          <a:graphicData uri="http://schemas.openxmlformats.org/drawingml/2006/table">
            <a:tbl>
              <a:tblPr>
                <a:noFill/>
                <a:tableStyleId>{4CC11782-3AD8-418E-A00C-8AD2ECF85403}</a:tableStyleId>
              </a:tblPr>
              <a:tblGrid>
                <a:gridCol w="1365000"/>
                <a:gridCol w="1365000"/>
                <a:gridCol w="1365000"/>
              </a:tblGrid>
              <a:tr h="432675">
                <a:tc>
                  <a:txBody>
                    <a:bodyPr/>
                    <a:lstStyle/>
                    <a:p>
                      <a:pPr indent="0" lvl="0" marL="0" rtl="0" algn="l">
                        <a:spcBef>
                          <a:spcPts val="0"/>
                        </a:spcBef>
                        <a:spcAft>
                          <a:spcPts val="0"/>
                        </a:spcAft>
                        <a:buNone/>
                      </a:pPr>
                      <a:r>
                        <a:rPr b="1" lang="en" sz="1100">
                          <a:solidFill>
                            <a:srgbClr val="FFFFFF"/>
                          </a:solidFill>
                        </a:rPr>
                        <a:t>Component</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100">
                          <a:solidFill>
                            <a:srgbClr val="FFFFFF"/>
                          </a:solidFill>
                        </a:rPr>
                        <a:t>Name</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100">
                          <a:solidFill>
                            <a:srgbClr val="FFFFFF"/>
                          </a:solidFill>
                        </a:rPr>
                        <a:t>Purpose</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7BA0"/>
                    </a:solidFill>
                  </a:tcPr>
                </a:tc>
              </a:tr>
              <a:tr h="638875">
                <a:tc>
                  <a:txBody>
                    <a:bodyPr/>
                    <a:lstStyle/>
                    <a:p>
                      <a:pPr indent="0" lvl="0" marL="0" rtl="0" algn="l">
                        <a:spcBef>
                          <a:spcPts val="0"/>
                        </a:spcBef>
                        <a:spcAft>
                          <a:spcPts val="0"/>
                        </a:spcAft>
                        <a:buNone/>
                      </a:pPr>
                      <a:r>
                        <a:rPr b="1" lang="en" sz="1100"/>
                        <a:t>Microcontroller</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Raspberry Pi 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Image Processing, Path Planning and Control</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9000">
                <a:tc>
                  <a:txBody>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Ultrasonic Sensors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HC-SR04 connected via voltage dividers to Raspberry Pi</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Depth and distance estimation</a:t>
                      </a:r>
                      <a:endParaRPr sz="1000">
                        <a:solidFill>
                          <a:schemeClr val="dk1"/>
                        </a:solidFill>
                      </a:endParaRPr>
                    </a:p>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72025">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DC GEARED </a:t>
                      </a:r>
                      <a:r>
                        <a:rPr b="1" lang="en" sz="1100">
                          <a:solidFill>
                            <a:schemeClr val="dk1"/>
                          </a:solidFill>
                        </a:rPr>
                        <a:t>Motor</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EBIKE MY1016Z3</a:t>
                      </a:r>
                      <a:r>
                        <a:rPr b="1" lang="en" sz="900">
                          <a:solidFill>
                            <a:schemeClr val="dk1"/>
                          </a:solidFill>
                        </a:rPr>
                        <a:t> </a:t>
                      </a:r>
                      <a:r>
                        <a:rPr lang="en" sz="1000">
                          <a:solidFill>
                            <a:schemeClr val="dk1"/>
                          </a:solidFill>
                        </a:rPr>
                        <a:t>Brushless DC geared motor(24 V, 350 W)</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Regulating wheel motion</a:t>
                      </a:r>
                      <a:endParaRPr sz="1100">
                        <a:solidFill>
                          <a:schemeClr val="dk1"/>
                        </a:solidFill>
                      </a:endParaRPr>
                    </a:p>
                    <a:p>
                      <a:pPr indent="0" lvl="0" marL="0" rtl="0" algn="l">
                        <a:spcBef>
                          <a:spcPts val="0"/>
                        </a:spcBef>
                        <a:spcAft>
                          <a:spcPts val="0"/>
                        </a:spcAft>
                        <a:buNone/>
                      </a:pPr>
                      <a:br>
                        <a:rPr lang="en" sz="900"/>
                      </a:b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0400">
                <a:tc>
                  <a:txBody>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Gyroscopic Gimbal</a:t>
                      </a:r>
                      <a:endParaRPr b="1" sz="900"/>
                    </a:p>
                  </a:txBody>
                  <a:tcPr marT="91425" marB="91425" marR="91425" marL="91425">
                    <a:lnT cap="flat" cmpd="sng" w="9525">
                      <a:solidFill>
                        <a:srgbClr val="9E9E9E"/>
                      </a:solidFill>
                      <a:prstDash val="solid"/>
                      <a:round/>
                      <a:headEnd len="sm" w="sm" type="none"/>
                      <a:tailEnd len="sm" w="sm" type="none"/>
                    </a:lnT>
                    <a:solidFill>
                      <a:srgbClr val="D9D2E9"/>
                    </a:solidFill>
                  </a:tcPr>
                </a:tc>
                <a:tc>
                  <a:txBody>
                    <a:bodyPr/>
                    <a:lstStyle/>
                    <a:p>
                      <a:pPr indent="0" lvl="0" marL="0" rtl="0" algn="l">
                        <a:spcBef>
                          <a:spcPts val="0"/>
                        </a:spcBef>
                        <a:spcAft>
                          <a:spcPts val="0"/>
                        </a:spcAft>
                        <a:buNone/>
                      </a:pPr>
                      <a:r>
                        <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a:t>
                      </a:r>
                      <a:r>
                        <a:rPr lang="en" sz="1000">
                          <a:solidFill>
                            <a:schemeClr val="dk1"/>
                          </a:solidFill>
                        </a:rPr>
                        <a:t>tabilize the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camera in case of jerky motion</a:t>
                      </a:r>
                      <a:endParaRPr sz="1000">
                        <a:solidFill>
                          <a:schemeClr val="dk1"/>
                        </a:solidFill>
                      </a:endParaRPr>
                    </a:p>
                    <a:p>
                      <a:pPr indent="0" lvl="0" marL="0" rtl="0" algn="l">
                        <a:spcBef>
                          <a:spcPts val="0"/>
                        </a:spcBef>
                        <a:spcAft>
                          <a:spcPts val="0"/>
                        </a:spcAft>
                        <a:buNone/>
                      </a:pPr>
                      <a:r>
                        <a:t/>
                      </a:r>
                      <a:endParaRPr sz="1100"/>
                    </a:p>
                  </a:txBody>
                  <a:tcPr marT="91425" marB="91425" marR="91425" marL="91425">
                    <a:lnT cap="flat" cmpd="sng" w="9525">
                      <a:solidFill>
                        <a:srgbClr val="9E9E9E"/>
                      </a:solidFill>
                      <a:prstDash val="solid"/>
                      <a:round/>
                      <a:headEnd len="sm" w="sm" type="none"/>
                      <a:tailEnd len="sm" w="sm" type="none"/>
                    </a:lnT>
                  </a:tcPr>
                </a:tc>
              </a:tr>
              <a:tr h="535350">
                <a:tc>
                  <a:txBody>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Camera</a:t>
                      </a:r>
                      <a:endParaRPr b="1" sz="900"/>
                    </a:p>
                  </a:txBody>
                  <a:tcPr marT="91425" marB="91425" marR="91425" marL="91425">
                    <a:solidFill>
                      <a:srgbClr val="D9D2E9"/>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Raspberry Pi camera module</a:t>
                      </a:r>
                      <a:endParaRPr sz="9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t/>
                      </a:r>
                      <a:endParaRPr sz="1100"/>
                    </a:p>
                  </a:txBody>
                  <a:tcPr marT="91425" marB="91425" marR="91425" marL="91425"/>
                </a:tc>
              </a:tr>
              <a:tr h="624775">
                <a:tc>
                  <a:txBody>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Motor controller</a:t>
                      </a:r>
                      <a:endParaRPr b="1" sz="900"/>
                    </a:p>
                  </a:txBody>
                  <a:tcPr marT="91425" marB="91425" marR="91425" marL="91425">
                    <a:solidFill>
                      <a:srgbClr val="D9D2E9"/>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24V for </a:t>
                      </a:r>
                      <a:r>
                        <a:rPr lang="en" sz="1000">
                          <a:solidFill>
                            <a:schemeClr val="dk1"/>
                          </a:solidFill>
                          <a:highlight>
                            <a:schemeClr val="lt1"/>
                          </a:highlight>
                        </a:rPr>
                        <a:t>MY1016 350W</a:t>
                      </a:r>
                      <a:endParaRPr sz="10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5700">
                <a:tc>
                  <a:txBody>
                    <a:bodyPr/>
                    <a:lstStyle/>
                    <a:p>
                      <a:pPr indent="0" lvl="0" marL="0" rtl="0" algn="l">
                        <a:spcBef>
                          <a:spcPts val="0"/>
                        </a:spcBef>
                        <a:spcAft>
                          <a:spcPts val="0"/>
                        </a:spcAft>
                        <a:buNone/>
                      </a:pPr>
                      <a:r>
                        <a:rPr b="1" lang="en" sz="1100"/>
                        <a:t>RF circuit</a:t>
                      </a:r>
                      <a:endParaRPr b="1" sz="1100"/>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000"/>
                        <a:t>Emergency remote</a:t>
                      </a:r>
                      <a:endParaRPr sz="1000"/>
                    </a:p>
                  </a:txBody>
                  <a:tcPr marT="91425" marB="91425" marR="91425" marL="91425"/>
                </a:tc>
              </a:tr>
            </a:tbl>
          </a:graphicData>
        </a:graphic>
      </p:graphicFrame>
      <p:sp>
        <p:nvSpPr>
          <p:cNvPr id="331" name="Google Shape;331;p25"/>
          <p:cNvSpPr/>
          <p:nvPr/>
        </p:nvSpPr>
        <p:spPr>
          <a:xfrm>
            <a:off x="204800" y="4103025"/>
            <a:ext cx="3696900" cy="889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rPr>
              <a:t>Circuit diagram denoting connection of Raspberry Pi with IMU, a single Ultrasonic sensor and DC motor with motor controller</a:t>
            </a:r>
            <a:endParaRPr b="1"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6"/>
          <p:cNvSpPr txBox="1"/>
          <p:nvPr>
            <p:ph type="title"/>
          </p:nvPr>
        </p:nvSpPr>
        <p:spPr>
          <a:xfrm>
            <a:off x="13950" y="-5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Load Stability</a:t>
            </a:r>
            <a:endParaRPr b="1"/>
          </a:p>
        </p:txBody>
      </p:sp>
      <p:sp>
        <p:nvSpPr>
          <p:cNvPr id="337" name="Google Shape;337;p26"/>
          <p:cNvSpPr/>
          <p:nvPr/>
        </p:nvSpPr>
        <p:spPr>
          <a:xfrm>
            <a:off x="90150" y="3410625"/>
            <a:ext cx="1486800" cy="505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Ref_orientation(0 deg)</a:t>
            </a:r>
            <a:endParaRPr/>
          </a:p>
        </p:txBody>
      </p:sp>
      <p:sp>
        <p:nvSpPr>
          <p:cNvPr id="338" name="Google Shape;338;p26"/>
          <p:cNvSpPr/>
          <p:nvPr/>
        </p:nvSpPr>
        <p:spPr>
          <a:xfrm>
            <a:off x="1267375" y="4101300"/>
            <a:ext cx="1563600" cy="505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Bot</a:t>
            </a:r>
            <a:r>
              <a:rPr lang="en"/>
              <a:t>_orientation (IMU value)</a:t>
            </a:r>
            <a:endParaRPr/>
          </a:p>
        </p:txBody>
      </p:sp>
      <p:sp>
        <p:nvSpPr>
          <p:cNvPr id="339" name="Google Shape;339;p26"/>
          <p:cNvSpPr/>
          <p:nvPr/>
        </p:nvSpPr>
        <p:spPr>
          <a:xfrm>
            <a:off x="1618000" y="3607275"/>
            <a:ext cx="269400" cy="112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5400000">
            <a:off x="1959825" y="3852000"/>
            <a:ext cx="269400" cy="112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1885125" y="3497375"/>
            <a:ext cx="418800" cy="2694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txBox="1"/>
          <p:nvPr/>
        </p:nvSpPr>
        <p:spPr>
          <a:xfrm>
            <a:off x="2123375" y="3607638"/>
            <a:ext cx="5256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_</a:t>
            </a:r>
            <a:endParaRPr/>
          </a:p>
        </p:txBody>
      </p:sp>
      <p:sp>
        <p:nvSpPr>
          <p:cNvPr id="343" name="Google Shape;343;p26"/>
          <p:cNvSpPr/>
          <p:nvPr/>
        </p:nvSpPr>
        <p:spPr>
          <a:xfrm>
            <a:off x="2326288" y="3608100"/>
            <a:ext cx="603300" cy="112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963200" y="3320100"/>
            <a:ext cx="2050200" cy="1291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Orientation - motor algo</a:t>
            </a:r>
            <a:endParaRPr/>
          </a:p>
          <a:p>
            <a:pPr indent="0" lvl="0" marL="0" rtl="0" algn="l">
              <a:spcBef>
                <a:spcPts val="0"/>
              </a:spcBef>
              <a:spcAft>
                <a:spcPts val="0"/>
              </a:spcAft>
              <a:buNone/>
            </a:pPr>
            <a:r>
              <a:rPr lang="en"/>
              <a:t>M1 = K*(diff)</a:t>
            </a:r>
            <a:endParaRPr/>
          </a:p>
          <a:p>
            <a:pPr indent="0" lvl="0" marL="0" rtl="0" algn="l">
              <a:spcBef>
                <a:spcPts val="0"/>
              </a:spcBef>
              <a:spcAft>
                <a:spcPts val="0"/>
              </a:spcAft>
              <a:buNone/>
            </a:pPr>
            <a:r>
              <a:rPr lang="en">
                <a:solidFill>
                  <a:schemeClr val="dk1"/>
                </a:solidFill>
              </a:rPr>
              <a:t>M2 = K*(diff)</a:t>
            </a:r>
            <a:endParaRPr>
              <a:solidFill>
                <a:schemeClr val="dk1"/>
              </a:solidFill>
            </a:endParaRPr>
          </a:p>
          <a:p>
            <a:pPr indent="0" lvl="0" marL="0" rtl="0" algn="l">
              <a:spcBef>
                <a:spcPts val="0"/>
              </a:spcBef>
              <a:spcAft>
                <a:spcPts val="0"/>
              </a:spcAft>
              <a:buNone/>
            </a:pPr>
            <a:r>
              <a:rPr lang="en">
                <a:solidFill>
                  <a:schemeClr val="dk1"/>
                </a:solidFill>
              </a:rPr>
              <a:t>M3 = -K*(diff)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M4 = -K*(diff)</a:t>
            </a:r>
            <a:endParaRPr>
              <a:solidFill>
                <a:schemeClr val="dk1"/>
              </a:solidFill>
            </a:endParaRPr>
          </a:p>
        </p:txBody>
      </p:sp>
      <p:sp>
        <p:nvSpPr>
          <p:cNvPr id="345" name="Google Shape;345;p26"/>
          <p:cNvSpPr/>
          <p:nvPr/>
        </p:nvSpPr>
        <p:spPr>
          <a:xfrm>
            <a:off x="5047000" y="3531075"/>
            <a:ext cx="525600" cy="112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5610775" y="3320100"/>
            <a:ext cx="1002300" cy="448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Controller  </a:t>
            </a:r>
            <a:endParaRPr/>
          </a:p>
        </p:txBody>
      </p:sp>
      <p:sp>
        <p:nvSpPr>
          <p:cNvPr id="347" name="Google Shape;347;p26"/>
          <p:cNvSpPr/>
          <p:nvPr/>
        </p:nvSpPr>
        <p:spPr>
          <a:xfrm>
            <a:off x="6647200" y="3454875"/>
            <a:ext cx="603300" cy="112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7287175" y="3320100"/>
            <a:ext cx="1002300" cy="448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Actuator </a:t>
            </a:r>
            <a:endParaRPr/>
          </a:p>
        </p:txBody>
      </p:sp>
      <p:sp>
        <p:nvSpPr>
          <p:cNvPr id="349" name="Google Shape;349;p26"/>
          <p:cNvSpPr/>
          <p:nvPr/>
        </p:nvSpPr>
        <p:spPr>
          <a:xfrm rot="-4835">
            <a:off x="4366585" y="1432927"/>
            <a:ext cx="213300" cy="864000"/>
          </a:xfrm>
          <a:prstGeom prst="up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5913550" y="1827875"/>
            <a:ext cx="157200" cy="269400"/>
          </a:xfrm>
          <a:prstGeom prst="down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26"/>
          <p:cNvPicPr preferRelativeResize="0"/>
          <p:nvPr/>
        </p:nvPicPr>
        <p:blipFill rotWithShape="1">
          <a:blip r:embed="rId3">
            <a:alphaModFix/>
          </a:blip>
          <a:srcRect b="9381" l="35355" r="34412" t="21380"/>
          <a:stretch/>
        </p:blipFill>
        <p:spPr>
          <a:xfrm rot="1229571">
            <a:off x="6489391" y="89413"/>
            <a:ext cx="2235866" cy="2573647"/>
          </a:xfrm>
          <a:prstGeom prst="rect">
            <a:avLst/>
          </a:prstGeom>
          <a:noFill/>
          <a:ln>
            <a:noFill/>
          </a:ln>
        </p:spPr>
      </p:pic>
      <p:pic>
        <p:nvPicPr>
          <p:cNvPr id="352" name="Google Shape;352;p26"/>
          <p:cNvPicPr preferRelativeResize="0"/>
          <p:nvPr/>
        </p:nvPicPr>
        <p:blipFill rotWithShape="1">
          <a:blip r:embed="rId4">
            <a:alphaModFix/>
          </a:blip>
          <a:srcRect b="12827" l="38631" r="26845" t="28600"/>
          <a:stretch/>
        </p:blipFill>
        <p:spPr>
          <a:xfrm rot="-1212927">
            <a:off x="3324949" y="281398"/>
            <a:ext cx="2494101" cy="2380276"/>
          </a:xfrm>
          <a:prstGeom prst="rect">
            <a:avLst/>
          </a:prstGeom>
          <a:noFill/>
          <a:ln>
            <a:noFill/>
          </a:ln>
        </p:spPr>
      </p:pic>
      <p:sp>
        <p:nvSpPr>
          <p:cNvPr id="353" name="Google Shape;353;p26"/>
          <p:cNvSpPr/>
          <p:nvPr/>
        </p:nvSpPr>
        <p:spPr>
          <a:xfrm>
            <a:off x="3122825" y="272825"/>
            <a:ext cx="872700" cy="264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83325" y="567000"/>
            <a:ext cx="3597900" cy="1387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600"/>
              </a:spcBef>
              <a:spcAft>
                <a:spcPts val="1600"/>
              </a:spcAft>
              <a:buClr>
                <a:schemeClr val="dk1"/>
              </a:buClr>
              <a:buSzPts val="1800"/>
              <a:buFont typeface="Arial"/>
              <a:buNone/>
            </a:pPr>
            <a:r>
              <a:rPr lang="en"/>
              <a:t>The Load Stabilization is done using </a:t>
            </a:r>
            <a:r>
              <a:rPr b="1" lang="en"/>
              <a:t>Linear Actuators</a:t>
            </a:r>
            <a:r>
              <a:rPr lang="en"/>
              <a:t>. The orientation of the payload is aimed to maintain payload orientation parallel to the ground. </a:t>
            </a:r>
            <a:endParaRPr/>
          </a:p>
        </p:txBody>
      </p:sp>
      <p:sp>
        <p:nvSpPr>
          <p:cNvPr id="355" name="Google Shape;355;p26"/>
          <p:cNvSpPr/>
          <p:nvPr/>
        </p:nvSpPr>
        <p:spPr>
          <a:xfrm>
            <a:off x="3983225" y="-76200"/>
            <a:ext cx="2301300" cy="34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494625" y="193200"/>
            <a:ext cx="1359000" cy="264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8379275" y="149000"/>
            <a:ext cx="764700" cy="264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txBox="1"/>
          <p:nvPr/>
        </p:nvSpPr>
        <p:spPr>
          <a:xfrm>
            <a:off x="1625475" y="3607650"/>
            <a:ext cx="5256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 name="Google Shape;359;p26"/>
          <p:cNvSpPr/>
          <p:nvPr/>
        </p:nvSpPr>
        <p:spPr>
          <a:xfrm>
            <a:off x="7532400" y="2714600"/>
            <a:ext cx="418800" cy="3489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829325" y="2557925"/>
            <a:ext cx="418800" cy="5055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6373300" y="2199275"/>
            <a:ext cx="483000" cy="8643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8125" y="2410850"/>
            <a:ext cx="336300" cy="6528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584425" y="2199075"/>
            <a:ext cx="483000" cy="8643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6772450" y="2355950"/>
            <a:ext cx="336300" cy="7077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076125" y="2557925"/>
            <a:ext cx="483000" cy="5055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7951200" y="2917925"/>
            <a:ext cx="213300" cy="1458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412375" y="2714700"/>
            <a:ext cx="418800" cy="3489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4182875" y="2917925"/>
            <a:ext cx="336300" cy="1458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6373300" y="-76200"/>
            <a:ext cx="2301300" cy="26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rot="-1374573">
            <a:off x="5359063" y="1794400"/>
            <a:ext cx="648124" cy="222095"/>
          </a:xfrm>
          <a:prstGeom prst="rightArrow">
            <a:avLst>
              <a:gd fmla="val 50000" name="adj1"/>
              <a:gd fmla="val 50000" name="adj2"/>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rot="1349729">
            <a:off x="8258475" y="2598757"/>
            <a:ext cx="648440" cy="222070"/>
          </a:xfrm>
          <a:prstGeom prst="rightArrow">
            <a:avLst>
              <a:gd fmla="val 50000" name="adj1"/>
              <a:gd fmla="val 50000" name="adj2"/>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913663" y="2749650"/>
            <a:ext cx="1074600" cy="259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Ascending</a:t>
            </a:r>
            <a:endParaRPr/>
          </a:p>
        </p:txBody>
      </p:sp>
      <p:sp>
        <p:nvSpPr>
          <p:cNvPr id="373" name="Google Shape;373;p26"/>
          <p:cNvSpPr/>
          <p:nvPr/>
        </p:nvSpPr>
        <p:spPr>
          <a:xfrm>
            <a:off x="6408275" y="2759400"/>
            <a:ext cx="1155600" cy="259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Descending</a:t>
            </a:r>
            <a:endParaRPr/>
          </a:p>
        </p:txBody>
      </p:sp>
      <p:sp>
        <p:nvSpPr>
          <p:cNvPr id="374" name="Google Shape;374;p26"/>
          <p:cNvSpPr/>
          <p:nvPr/>
        </p:nvSpPr>
        <p:spPr>
          <a:xfrm>
            <a:off x="83325" y="1981500"/>
            <a:ext cx="3597900" cy="1245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600"/>
              </a:spcBef>
              <a:spcAft>
                <a:spcPts val="1600"/>
              </a:spcAft>
              <a:buNone/>
            </a:pPr>
            <a:r>
              <a:rPr b="1" lang="en">
                <a:solidFill>
                  <a:schemeClr val="dk1"/>
                </a:solidFill>
              </a:rPr>
              <a:t>Reason:</a:t>
            </a:r>
            <a:br>
              <a:rPr b="1" lang="en">
                <a:solidFill>
                  <a:schemeClr val="dk1"/>
                </a:solidFill>
              </a:rPr>
            </a:br>
            <a:r>
              <a:rPr b="1" lang="en">
                <a:solidFill>
                  <a:schemeClr val="dk1"/>
                </a:solidFill>
              </a:rPr>
              <a:t>-  R</a:t>
            </a:r>
            <a:r>
              <a:rPr b="1" lang="en">
                <a:solidFill>
                  <a:schemeClr val="dk1"/>
                </a:solidFill>
              </a:rPr>
              <a:t>educes the torque about the wheel -  Prevents unnecessary movement of the load inside the box.</a:t>
            </a:r>
            <a:endParaRPr b="1">
              <a:solidFill>
                <a:schemeClr val="dk1"/>
              </a:solidFill>
            </a:endParaRPr>
          </a:p>
        </p:txBody>
      </p:sp>
      <p:sp>
        <p:nvSpPr>
          <p:cNvPr id="375" name="Google Shape;375;p26"/>
          <p:cNvSpPr/>
          <p:nvPr/>
        </p:nvSpPr>
        <p:spPr>
          <a:xfrm>
            <a:off x="5323175" y="3847525"/>
            <a:ext cx="3351300" cy="11904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WIth all these mechanisms the </a:t>
            </a:r>
            <a:r>
              <a:rPr b="1" lang="en">
                <a:solidFill>
                  <a:schemeClr val="dk1"/>
                </a:solidFill>
              </a:rPr>
              <a:t>bot can carry a </a:t>
            </a:r>
            <a:r>
              <a:rPr b="1" lang="en"/>
              <a:t>maximum payload of 25kg!!</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0" y="-15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Payload Calculations</a:t>
            </a:r>
            <a:endParaRPr b="1"/>
          </a:p>
        </p:txBody>
      </p:sp>
      <p:graphicFrame>
        <p:nvGraphicFramePr>
          <p:cNvPr id="381" name="Google Shape;381;p27"/>
          <p:cNvGraphicFramePr/>
          <p:nvPr/>
        </p:nvGraphicFramePr>
        <p:xfrm>
          <a:off x="78475" y="692425"/>
          <a:ext cx="3000000" cy="3000000"/>
        </p:xfrm>
        <a:graphic>
          <a:graphicData uri="http://schemas.openxmlformats.org/drawingml/2006/table">
            <a:tbl>
              <a:tblPr>
                <a:noFill/>
                <a:tableStyleId>{4CC11782-3AD8-418E-A00C-8AD2ECF85403}</a:tableStyleId>
              </a:tblPr>
              <a:tblGrid>
                <a:gridCol w="1258675"/>
                <a:gridCol w="1258675"/>
              </a:tblGrid>
              <a:tr h="407650">
                <a:tc gridSpan="2">
                  <a:txBody>
                    <a:bodyPr/>
                    <a:lstStyle/>
                    <a:p>
                      <a:pPr indent="0" lvl="0" marL="0" rtl="0" algn="l">
                        <a:spcBef>
                          <a:spcPts val="0"/>
                        </a:spcBef>
                        <a:spcAft>
                          <a:spcPts val="0"/>
                        </a:spcAft>
                        <a:buNone/>
                      </a:pPr>
                      <a:r>
                        <a:rPr lang="en" sz="1100"/>
                        <a:t>Torque calculations f bot without payload(50-55kg)</a:t>
                      </a:r>
                      <a:endParaRPr sz="1100"/>
                    </a:p>
                  </a:txBody>
                  <a:tcPr marT="91425" marB="91425" marR="91425" marL="91425">
                    <a:solidFill>
                      <a:srgbClr val="CFE2F3"/>
                    </a:solidFill>
                  </a:tcPr>
                </a:tc>
                <a:tc hMerge="1"/>
              </a:tr>
              <a:tr h="407650">
                <a:tc>
                  <a:txBody>
                    <a:bodyPr/>
                    <a:lstStyle/>
                    <a:p>
                      <a:pPr indent="0" lvl="0" marL="0" rtl="0" algn="l">
                        <a:spcBef>
                          <a:spcPts val="0"/>
                        </a:spcBef>
                        <a:spcAft>
                          <a:spcPts val="0"/>
                        </a:spcAft>
                        <a:buNone/>
                      </a:pPr>
                      <a:r>
                        <a:rPr lang="en" sz="1100"/>
                        <a:t>Mode </a:t>
                      </a:r>
                      <a:endParaRPr sz="1100"/>
                    </a:p>
                  </a:txBody>
                  <a:tcPr marT="91425" marB="91425" marR="91425" marL="91425"/>
                </a:tc>
                <a:tc>
                  <a:txBody>
                    <a:bodyPr/>
                    <a:lstStyle/>
                    <a:p>
                      <a:pPr indent="0" lvl="0" marL="0" rtl="0" algn="l">
                        <a:spcBef>
                          <a:spcPts val="0"/>
                        </a:spcBef>
                        <a:spcAft>
                          <a:spcPts val="0"/>
                        </a:spcAft>
                        <a:buNone/>
                      </a:pPr>
                      <a:r>
                        <a:rPr lang="en" sz="1100"/>
                        <a:t>Torque on each motor</a:t>
                      </a:r>
                      <a:endParaRPr sz="1100"/>
                    </a:p>
                  </a:txBody>
                  <a:tcPr marT="91425" marB="91425" marR="91425" marL="91425"/>
                </a:tc>
              </a:tr>
              <a:tr h="274725">
                <a:tc gridSpan="2">
                  <a:txBody>
                    <a:bodyPr/>
                    <a:lstStyle/>
                    <a:p>
                      <a:pPr indent="0" lvl="0" marL="0" rtl="0" algn="ctr">
                        <a:spcBef>
                          <a:spcPts val="0"/>
                        </a:spcBef>
                        <a:spcAft>
                          <a:spcPts val="0"/>
                        </a:spcAft>
                        <a:buNone/>
                      </a:pPr>
                      <a:r>
                        <a:rPr lang="en" sz="1100"/>
                        <a:t>On plane ground</a:t>
                      </a:r>
                      <a:endParaRPr sz="1100"/>
                    </a:p>
                  </a:txBody>
                  <a:tcPr marT="91425" marB="91425" marR="91425" marL="91425">
                    <a:solidFill>
                      <a:srgbClr val="FCE5CD"/>
                    </a:solidFill>
                  </a:tcPr>
                </a:tc>
                <a:tc hMerge="1"/>
              </a:tr>
              <a:tr h="274725">
                <a:tc>
                  <a:txBody>
                    <a:bodyPr/>
                    <a:lstStyle/>
                    <a:p>
                      <a:pPr indent="0" lvl="0" marL="0" rtl="0" algn="l">
                        <a:spcBef>
                          <a:spcPts val="0"/>
                        </a:spcBef>
                        <a:spcAft>
                          <a:spcPts val="0"/>
                        </a:spcAft>
                        <a:buNone/>
                      </a:pPr>
                      <a:r>
                        <a:rPr lang="en" sz="1100"/>
                        <a:t>Driving</a:t>
                      </a:r>
                      <a:endParaRPr sz="1100"/>
                    </a:p>
                  </a:txBody>
                  <a:tcPr marT="91425" marB="91425" marR="91425" marL="91425"/>
                </a:tc>
                <a:tc>
                  <a:txBody>
                    <a:bodyPr/>
                    <a:lstStyle/>
                    <a:p>
                      <a:pPr indent="0" lvl="0" marL="0" rtl="0" algn="l">
                        <a:spcBef>
                          <a:spcPts val="0"/>
                        </a:spcBef>
                        <a:spcAft>
                          <a:spcPts val="0"/>
                        </a:spcAft>
                        <a:buNone/>
                      </a:pPr>
                      <a:r>
                        <a:rPr lang="en" sz="1100"/>
                        <a:t>&gt;=0.37 N-m</a:t>
                      </a:r>
                      <a:endParaRPr sz="1100"/>
                    </a:p>
                  </a:txBody>
                  <a:tcPr marT="91425" marB="91425" marR="91425" marL="91425"/>
                </a:tc>
              </a:tr>
              <a:tr h="274725">
                <a:tc>
                  <a:txBody>
                    <a:bodyPr/>
                    <a:lstStyle/>
                    <a:p>
                      <a:pPr indent="0" lvl="0" marL="0" rtl="0" algn="l">
                        <a:spcBef>
                          <a:spcPts val="0"/>
                        </a:spcBef>
                        <a:spcAft>
                          <a:spcPts val="0"/>
                        </a:spcAft>
                        <a:buNone/>
                      </a:pPr>
                      <a:r>
                        <a:rPr lang="en" sz="1100"/>
                        <a:t>Tumbling</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 18 N-m</a:t>
                      </a:r>
                      <a:endParaRPr sz="1100"/>
                    </a:p>
                  </a:txBody>
                  <a:tcPr marT="91425" marB="91425" marR="91425" marL="91425"/>
                </a:tc>
              </a:tr>
              <a:tr h="274725">
                <a:tc gridSpan="2">
                  <a:txBody>
                    <a:bodyPr/>
                    <a:lstStyle/>
                    <a:p>
                      <a:pPr indent="0" lvl="0" marL="0" rtl="0" algn="ctr">
                        <a:spcBef>
                          <a:spcPts val="0"/>
                        </a:spcBef>
                        <a:spcAft>
                          <a:spcPts val="0"/>
                        </a:spcAft>
                        <a:buNone/>
                      </a:pPr>
                      <a:r>
                        <a:rPr lang="en" sz="1100"/>
                        <a:t>45 degree inclination</a:t>
                      </a:r>
                      <a:endParaRPr sz="1100"/>
                    </a:p>
                  </a:txBody>
                  <a:tcPr marT="91425" marB="91425" marR="91425" marL="91425">
                    <a:solidFill>
                      <a:srgbClr val="FFD966"/>
                    </a:solidFill>
                  </a:tcPr>
                </a:tc>
                <a:tc hMerge="1"/>
              </a:tr>
              <a:tr h="274725">
                <a:tc>
                  <a:txBody>
                    <a:bodyPr/>
                    <a:lstStyle/>
                    <a:p>
                      <a:pPr indent="0" lvl="0" marL="0" rtl="0" algn="l">
                        <a:spcBef>
                          <a:spcPts val="0"/>
                        </a:spcBef>
                        <a:spcAft>
                          <a:spcPts val="0"/>
                        </a:spcAft>
                        <a:buNone/>
                      </a:pPr>
                      <a:r>
                        <a:rPr lang="en" sz="1100"/>
                        <a:t>Driving </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&gt;=8.08 N-m</a:t>
                      </a:r>
                      <a:endParaRPr sz="1100"/>
                    </a:p>
                  </a:txBody>
                  <a:tcPr marT="91425" marB="91425" marR="91425" marL="91425"/>
                </a:tc>
              </a:tr>
              <a:tr h="274725">
                <a:tc>
                  <a:txBody>
                    <a:bodyPr/>
                    <a:lstStyle/>
                    <a:p>
                      <a:pPr indent="0" lvl="0" marL="0" rtl="0" algn="l">
                        <a:spcBef>
                          <a:spcPts val="0"/>
                        </a:spcBef>
                        <a:spcAft>
                          <a:spcPts val="0"/>
                        </a:spcAft>
                        <a:buNone/>
                      </a:pPr>
                      <a:r>
                        <a:rPr lang="en" sz="1100"/>
                        <a:t>Tumbling</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&gt;=18 N-m</a:t>
                      </a:r>
                      <a:endParaRPr sz="1100"/>
                    </a:p>
                  </a:txBody>
                  <a:tcPr marT="91425" marB="91425" marR="91425" marL="91425"/>
                </a:tc>
              </a:tr>
            </a:tbl>
          </a:graphicData>
        </a:graphic>
      </p:graphicFrame>
      <p:graphicFrame>
        <p:nvGraphicFramePr>
          <p:cNvPr id="382" name="Google Shape;382;p27"/>
          <p:cNvGraphicFramePr/>
          <p:nvPr/>
        </p:nvGraphicFramePr>
        <p:xfrm>
          <a:off x="2736725" y="687300"/>
          <a:ext cx="3000000" cy="3000000"/>
        </p:xfrm>
        <a:graphic>
          <a:graphicData uri="http://schemas.openxmlformats.org/drawingml/2006/table">
            <a:tbl>
              <a:tblPr>
                <a:noFill/>
                <a:tableStyleId>{4CC11782-3AD8-418E-A00C-8AD2ECF85403}</a:tableStyleId>
              </a:tblPr>
              <a:tblGrid>
                <a:gridCol w="1237875"/>
                <a:gridCol w="1237875"/>
              </a:tblGrid>
              <a:tr h="460425">
                <a:tc gridSpan="2">
                  <a:txBody>
                    <a:bodyPr/>
                    <a:lstStyle/>
                    <a:p>
                      <a:pPr indent="0" lvl="0" marL="0" rtl="0" algn="l">
                        <a:spcBef>
                          <a:spcPts val="0"/>
                        </a:spcBef>
                        <a:spcAft>
                          <a:spcPts val="0"/>
                        </a:spcAft>
                        <a:buNone/>
                      </a:pPr>
                      <a:r>
                        <a:rPr lang="en" sz="1100"/>
                        <a:t>Torque calculations of bot with maximum payload(75-</a:t>
                      </a:r>
                      <a:r>
                        <a:rPr lang="en" sz="1100"/>
                        <a:t>80 kg</a:t>
                      </a:r>
                      <a:r>
                        <a:rPr lang="en" sz="1100"/>
                        <a:t>)</a:t>
                      </a:r>
                      <a:endParaRPr sz="1100"/>
                    </a:p>
                  </a:txBody>
                  <a:tcPr marT="91425" marB="91425" marR="91425" marL="91425">
                    <a:solidFill>
                      <a:srgbClr val="B6D7A8"/>
                    </a:solidFill>
                  </a:tcPr>
                </a:tc>
                <a:tc hMerge="1"/>
              </a:tr>
              <a:tr h="460425">
                <a:tc>
                  <a:txBody>
                    <a:bodyPr/>
                    <a:lstStyle/>
                    <a:p>
                      <a:pPr indent="0" lvl="0" marL="0" rtl="0" algn="l">
                        <a:spcBef>
                          <a:spcPts val="0"/>
                        </a:spcBef>
                        <a:spcAft>
                          <a:spcPts val="0"/>
                        </a:spcAft>
                        <a:buNone/>
                      </a:pPr>
                      <a:r>
                        <a:rPr lang="en" sz="1100"/>
                        <a:t>Mode </a:t>
                      </a:r>
                      <a:endParaRPr sz="1100"/>
                    </a:p>
                  </a:txBody>
                  <a:tcPr marT="91425" marB="91425" marR="91425" marL="91425"/>
                </a:tc>
                <a:tc>
                  <a:txBody>
                    <a:bodyPr/>
                    <a:lstStyle/>
                    <a:p>
                      <a:pPr indent="0" lvl="0" marL="0" rtl="0" algn="l">
                        <a:spcBef>
                          <a:spcPts val="0"/>
                        </a:spcBef>
                        <a:spcAft>
                          <a:spcPts val="0"/>
                        </a:spcAft>
                        <a:buNone/>
                      </a:pPr>
                      <a:r>
                        <a:rPr lang="en" sz="1100"/>
                        <a:t>Torque on each motor</a:t>
                      </a:r>
                      <a:endParaRPr sz="1100"/>
                    </a:p>
                  </a:txBody>
                  <a:tcPr marT="91425" marB="91425" marR="91425" marL="91425"/>
                </a:tc>
              </a:tr>
              <a:tr h="310275">
                <a:tc gridSpan="2">
                  <a:txBody>
                    <a:bodyPr/>
                    <a:lstStyle/>
                    <a:p>
                      <a:pPr indent="0" lvl="0" marL="0" rtl="0" algn="ctr">
                        <a:spcBef>
                          <a:spcPts val="0"/>
                        </a:spcBef>
                        <a:spcAft>
                          <a:spcPts val="0"/>
                        </a:spcAft>
                        <a:buNone/>
                      </a:pPr>
                      <a:r>
                        <a:rPr lang="en" sz="1100"/>
                        <a:t>On plane ground</a:t>
                      </a:r>
                      <a:endParaRPr sz="1100"/>
                    </a:p>
                  </a:txBody>
                  <a:tcPr marT="91425" marB="91425" marR="91425" marL="91425">
                    <a:solidFill>
                      <a:srgbClr val="B4A7D6"/>
                    </a:solidFill>
                  </a:tcPr>
                </a:tc>
                <a:tc hMerge="1"/>
              </a:tr>
              <a:tr h="310275">
                <a:tc>
                  <a:txBody>
                    <a:bodyPr/>
                    <a:lstStyle/>
                    <a:p>
                      <a:pPr indent="0" lvl="0" marL="0" rtl="0" algn="l">
                        <a:spcBef>
                          <a:spcPts val="0"/>
                        </a:spcBef>
                        <a:spcAft>
                          <a:spcPts val="0"/>
                        </a:spcAft>
                        <a:buNone/>
                      </a:pPr>
                      <a:r>
                        <a:rPr lang="en" sz="1100"/>
                        <a:t>Driving</a:t>
                      </a:r>
                      <a:endParaRPr sz="1100"/>
                    </a:p>
                  </a:txBody>
                  <a:tcPr marT="91425" marB="91425" marR="91425" marL="91425"/>
                </a:tc>
                <a:tc>
                  <a:txBody>
                    <a:bodyPr/>
                    <a:lstStyle/>
                    <a:p>
                      <a:pPr indent="0" lvl="0" marL="0" rtl="0" algn="l">
                        <a:spcBef>
                          <a:spcPts val="0"/>
                        </a:spcBef>
                        <a:spcAft>
                          <a:spcPts val="0"/>
                        </a:spcAft>
                        <a:buNone/>
                      </a:pPr>
                      <a:r>
                        <a:rPr lang="en" sz="1100"/>
                        <a:t>&gt;=0.5 N-m</a:t>
                      </a:r>
                      <a:endParaRPr sz="1100"/>
                    </a:p>
                  </a:txBody>
                  <a:tcPr marT="91425" marB="91425" marR="91425" marL="91425"/>
                </a:tc>
              </a:tr>
              <a:tr h="310275">
                <a:tc>
                  <a:txBody>
                    <a:bodyPr/>
                    <a:lstStyle/>
                    <a:p>
                      <a:pPr indent="0" lvl="0" marL="0" rtl="0" algn="l">
                        <a:spcBef>
                          <a:spcPts val="0"/>
                        </a:spcBef>
                        <a:spcAft>
                          <a:spcPts val="0"/>
                        </a:spcAft>
                        <a:buNone/>
                      </a:pPr>
                      <a:r>
                        <a:rPr lang="en" sz="1100"/>
                        <a:t>Tumbling</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 24 N-m</a:t>
                      </a:r>
                      <a:endParaRPr sz="1100"/>
                    </a:p>
                  </a:txBody>
                  <a:tcPr marT="91425" marB="91425" marR="91425" marL="91425"/>
                </a:tc>
              </a:tr>
              <a:tr h="310275">
                <a:tc gridSpan="2">
                  <a:txBody>
                    <a:bodyPr/>
                    <a:lstStyle/>
                    <a:p>
                      <a:pPr indent="0" lvl="0" marL="0" rtl="0" algn="ctr">
                        <a:spcBef>
                          <a:spcPts val="0"/>
                        </a:spcBef>
                        <a:spcAft>
                          <a:spcPts val="0"/>
                        </a:spcAft>
                        <a:buNone/>
                      </a:pPr>
                      <a:r>
                        <a:rPr lang="en" sz="1100"/>
                        <a:t>45 degree inclination</a:t>
                      </a:r>
                      <a:endParaRPr sz="1100"/>
                    </a:p>
                  </a:txBody>
                  <a:tcPr marT="91425" marB="91425" marR="91425" marL="91425">
                    <a:solidFill>
                      <a:srgbClr val="A4C2F4"/>
                    </a:solidFill>
                  </a:tcPr>
                </a:tc>
                <a:tc hMerge="1"/>
              </a:tr>
              <a:tr h="310275">
                <a:tc>
                  <a:txBody>
                    <a:bodyPr/>
                    <a:lstStyle/>
                    <a:p>
                      <a:pPr indent="0" lvl="0" marL="0" rtl="0" algn="l">
                        <a:spcBef>
                          <a:spcPts val="0"/>
                        </a:spcBef>
                        <a:spcAft>
                          <a:spcPts val="0"/>
                        </a:spcAft>
                        <a:buNone/>
                      </a:pPr>
                      <a:r>
                        <a:rPr lang="en" sz="1100"/>
                        <a:t>Driving </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 9.899 N-m</a:t>
                      </a:r>
                      <a:endParaRPr sz="1100"/>
                    </a:p>
                  </a:txBody>
                  <a:tcPr marT="91425" marB="91425" marR="91425" marL="91425"/>
                </a:tc>
              </a:tr>
              <a:tr h="310275">
                <a:tc>
                  <a:txBody>
                    <a:bodyPr/>
                    <a:lstStyle/>
                    <a:p>
                      <a:pPr indent="0" lvl="0" marL="0" rtl="0" algn="l">
                        <a:spcBef>
                          <a:spcPts val="0"/>
                        </a:spcBef>
                        <a:spcAft>
                          <a:spcPts val="0"/>
                        </a:spcAft>
                        <a:buNone/>
                      </a:pPr>
                      <a:r>
                        <a:rPr lang="en" sz="1100"/>
                        <a:t>Tumbling</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&gt;=24 N-m</a:t>
                      </a:r>
                      <a:endParaRPr sz="1100"/>
                    </a:p>
                  </a:txBody>
                  <a:tcPr marT="91425" marB="91425" marR="91425" marL="91425"/>
                </a:tc>
              </a:tr>
            </a:tbl>
          </a:graphicData>
        </a:graphic>
      </p:graphicFrame>
      <p:sp>
        <p:nvSpPr>
          <p:cNvPr id="383" name="Google Shape;383;p27"/>
          <p:cNvSpPr/>
          <p:nvPr/>
        </p:nvSpPr>
        <p:spPr>
          <a:xfrm>
            <a:off x="3402488" y="3994850"/>
            <a:ext cx="2475900" cy="948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The calculations are based on the assumption that coefficient of friction between wheel and ground : 0.025 and gravity : 9.8 m/s^2</a:t>
            </a:r>
            <a:endParaRPr sz="1100"/>
          </a:p>
        </p:txBody>
      </p:sp>
      <p:sp>
        <p:nvSpPr>
          <p:cNvPr id="384" name="Google Shape;384;p27"/>
          <p:cNvSpPr/>
          <p:nvPr/>
        </p:nvSpPr>
        <p:spPr>
          <a:xfrm>
            <a:off x="147700" y="4005100"/>
            <a:ext cx="3232500" cy="1023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operating torque without payload : 14-16 N-m.The operating torque without payload : 18-20 N-m.</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graphicFrame>
        <p:nvGraphicFramePr>
          <p:cNvPr id="385" name="Google Shape;385;p27"/>
          <p:cNvGraphicFramePr/>
          <p:nvPr/>
        </p:nvGraphicFramePr>
        <p:xfrm>
          <a:off x="5976875" y="133350"/>
          <a:ext cx="3000000" cy="3000000"/>
        </p:xfrm>
        <a:graphic>
          <a:graphicData uri="http://schemas.openxmlformats.org/drawingml/2006/table">
            <a:tbl>
              <a:tblPr>
                <a:noFill/>
                <a:tableStyleId>{4CC11782-3AD8-418E-A00C-8AD2ECF85403}</a:tableStyleId>
              </a:tblPr>
              <a:tblGrid>
                <a:gridCol w="1602875"/>
                <a:gridCol w="1488175"/>
              </a:tblGrid>
              <a:tr h="608050">
                <a:tc gridSpan="2">
                  <a:txBody>
                    <a:bodyPr/>
                    <a:lstStyle/>
                    <a:p>
                      <a:pPr indent="0" lvl="0" marL="0" rtl="0" algn="ctr">
                        <a:spcBef>
                          <a:spcPts val="0"/>
                        </a:spcBef>
                        <a:spcAft>
                          <a:spcPts val="0"/>
                        </a:spcAft>
                        <a:buNone/>
                      </a:pPr>
                      <a:r>
                        <a:rPr lang="en"/>
                        <a:t>Torque vs speed calculations            (Non -ideal)</a:t>
                      </a:r>
                      <a:endParaRPr/>
                    </a:p>
                  </a:txBody>
                  <a:tcPr marT="91425" marB="91425" marR="91425" marL="91425">
                    <a:solidFill>
                      <a:srgbClr val="FFE599"/>
                    </a:solidFill>
                  </a:tcPr>
                </a:tc>
                <a:tc hMerge="1"/>
              </a:tr>
              <a:tr h="396375">
                <a:tc>
                  <a:txBody>
                    <a:bodyPr/>
                    <a:lstStyle/>
                    <a:p>
                      <a:pPr indent="0" lvl="0" marL="0" rtl="0" algn="l">
                        <a:spcBef>
                          <a:spcPts val="0"/>
                        </a:spcBef>
                        <a:spcAft>
                          <a:spcPts val="0"/>
                        </a:spcAft>
                        <a:buNone/>
                      </a:pPr>
                      <a:r>
                        <a:rPr lang="en"/>
                        <a:t>Torque (N-m)</a:t>
                      </a:r>
                      <a:endParaRPr/>
                    </a:p>
                  </a:txBody>
                  <a:tcPr marT="91425" marB="91425" marR="91425" marL="91425">
                    <a:solidFill>
                      <a:srgbClr val="F6B26B"/>
                    </a:solidFill>
                  </a:tcPr>
                </a:tc>
                <a:tc>
                  <a:txBody>
                    <a:bodyPr/>
                    <a:lstStyle/>
                    <a:p>
                      <a:pPr indent="0" lvl="0" marL="0" rtl="0" algn="l">
                        <a:spcBef>
                          <a:spcPts val="0"/>
                        </a:spcBef>
                        <a:spcAft>
                          <a:spcPts val="0"/>
                        </a:spcAft>
                        <a:buNone/>
                      </a:pPr>
                      <a:r>
                        <a:rPr lang="en"/>
                        <a:t>Speed (kmph)</a:t>
                      </a:r>
                      <a:endParaRPr/>
                    </a:p>
                  </a:txBody>
                  <a:tcPr marT="91425" marB="91425" marR="91425" marL="91425">
                    <a:solidFill>
                      <a:srgbClr val="F6B26B"/>
                    </a:solidFill>
                  </a:tcPr>
                </a:tc>
              </a:tr>
              <a:tr h="415975">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&gt;=5.833</a:t>
                      </a:r>
                      <a:endParaRPr/>
                    </a:p>
                  </a:txBody>
                  <a:tcPr marT="91425" marB="91425" marR="91425" marL="91425"/>
                </a:tc>
              </a:tr>
              <a:tr h="415975">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&gt;=6.28</a:t>
                      </a:r>
                      <a:endParaRPr/>
                    </a:p>
                  </a:txBody>
                  <a:tcPr marT="91425" marB="91425" marR="91425" marL="91425"/>
                </a:tc>
              </a:tr>
              <a:tr h="415975">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&gt;=7.6</a:t>
                      </a:r>
                      <a:endParaRPr/>
                    </a:p>
                  </a:txBody>
                  <a:tcPr marT="91425" marB="91425" marR="91425" marL="91425"/>
                </a:tc>
              </a:tr>
              <a:tr h="415975">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&gt;=8.618</a:t>
                      </a:r>
                      <a:endParaRPr/>
                    </a:p>
                  </a:txBody>
                  <a:tcPr marT="91425" marB="91425" marR="91425" marL="91425"/>
                </a:tc>
              </a:tr>
              <a:tr h="415975">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&gt;= 9.6</a:t>
                      </a:r>
                      <a:endParaRPr/>
                    </a:p>
                  </a:txBody>
                  <a:tcPr marT="91425" marB="91425" marR="91425" marL="91425"/>
                </a:tc>
              </a:tr>
              <a:tr h="41597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&gt;= 19.2</a:t>
                      </a:r>
                      <a:endParaRPr/>
                    </a:p>
                  </a:txBody>
                  <a:tcPr marT="91425" marB="91425" marR="91425" marL="91425"/>
                </a:tc>
              </a:tr>
            </a:tbl>
          </a:graphicData>
        </a:graphic>
      </p:graphicFrame>
      <p:sp>
        <p:nvSpPr>
          <p:cNvPr id="386" name="Google Shape;386;p27"/>
          <p:cNvSpPr/>
          <p:nvPr/>
        </p:nvSpPr>
        <p:spPr>
          <a:xfrm>
            <a:off x="5900700" y="3957650"/>
            <a:ext cx="3232500" cy="10230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torque vs speed calculations are done for 24v 350W motors (mentioned in components) assuming 80% gear efficiency.</a:t>
            </a:r>
            <a:endParaRPr sz="1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831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800"/>
              <a:buNone/>
            </a:pPr>
            <a:r>
              <a:rPr b="1" lang="en">
                <a:solidFill>
                  <a:srgbClr val="000000"/>
                </a:solidFill>
              </a:rPr>
              <a:t>Power consumptions details</a:t>
            </a:r>
            <a:endParaRPr b="1">
              <a:solidFill>
                <a:srgbClr val="000000"/>
              </a:solidFill>
            </a:endParaRPr>
          </a:p>
        </p:txBody>
      </p:sp>
      <p:sp>
        <p:nvSpPr>
          <p:cNvPr id="392" name="Google Shape;392;p28"/>
          <p:cNvSpPr/>
          <p:nvPr/>
        </p:nvSpPr>
        <p:spPr>
          <a:xfrm>
            <a:off x="227025" y="3501750"/>
            <a:ext cx="8734800" cy="1158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Maximum Power consumption: 334.74W</a:t>
            </a:r>
            <a:endParaRPr b="1"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Distance the Bot can go upto on one full charge:</a:t>
            </a:r>
            <a:r>
              <a:rPr lang="en" sz="1500">
                <a:solidFill>
                  <a:schemeClr val="dk1"/>
                </a:solidFill>
              </a:rPr>
              <a:t> 7.5 - 65 Km depending upon the use case</a:t>
            </a:r>
            <a:endParaRPr sz="1500">
              <a:solidFill>
                <a:schemeClr val="dk1"/>
              </a:solidFill>
            </a:endParaRPr>
          </a:p>
        </p:txBody>
      </p:sp>
      <p:sp>
        <p:nvSpPr>
          <p:cNvPr id="393" name="Google Shape;393;p28"/>
          <p:cNvSpPr/>
          <p:nvPr/>
        </p:nvSpPr>
        <p:spPr>
          <a:xfrm>
            <a:off x="83100" y="908388"/>
            <a:ext cx="4244400" cy="2321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Motor consumption</a:t>
            </a:r>
            <a:endParaRPr b="1"/>
          </a:p>
          <a:p>
            <a:pPr indent="0" lvl="0" marL="0" rtl="0" algn="l">
              <a:spcBef>
                <a:spcPts val="0"/>
              </a:spcBef>
              <a:spcAft>
                <a:spcPts val="0"/>
              </a:spcAft>
              <a:buNone/>
            </a:pPr>
            <a:r>
              <a:rPr lang="en"/>
              <a:t>24V 350W geared DC motor rated @ 324 RPM @ 11Nm</a:t>
            </a:r>
            <a:endParaRPr/>
          </a:p>
          <a:p>
            <a:pPr indent="0" lvl="0" marL="0" rtl="0" algn="l">
              <a:spcBef>
                <a:spcPts val="0"/>
              </a:spcBef>
              <a:spcAft>
                <a:spcPts val="0"/>
              </a:spcAft>
              <a:buNone/>
            </a:pPr>
            <a:r>
              <a:rPr lang="en"/>
              <a:t>Working Scenario :</a:t>
            </a:r>
            <a:endParaRPr/>
          </a:p>
          <a:p>
            <a:pPr indent="-317500" lvl="0" marL="457200" rtl="0" algn="l">
              <a:spcBef>
                <a:spcPts val="0"/>
              </a:spcBef>
              <a:spcAft>
                <a:spcPts val="0"/>
              </a:spcAft>
              <a:buSzPts val="1400"/>
              <a:buAutoNum type="arabicParenR"/>
            </a:pPr>
            <a:r>
              <a:rPr lang="en"/>
              <a:t>90% Stair Climbing + 10% on Flat Surface = 0.9x11x324/60 + 0.1x2x324/60 = 57.51W</a:t>
            </a:r>
            <a:endParaRPr/>
          </a:p>
          <a:p>
            <a:pPr indent="-317500" lvl="0" marL="457200" rtl="0" algn="l">
              <a:spcBef>
                <a:spcPts val="0"/>
              </a:spcBef>
              <a:spcAft>
                <a:spcPts val="0"/>
              </a:spcAft>
              <a:buSzPts val="1400"/>
              <a:buAutoNum type="arabicParenR"/>
            </a:pPr>
            <a:r>
              <a:rPr lang="en"/>
              <a:t>70% Flat Surface + 15% @45 Deg incline plane + 15% Stair Climbing = 0.7x2x324/60 + 0.15x9x324/60 + 0.15x11x324/60 = 23.76W</a:t>
            </a:r>
            <a:endParaRPr/>
          </a:p>
        </p:txBody>
      </p:sp>
      <p:sp>
        <p:nvSpPr>
          <p:cNvPr id="394" name="Google Shape;394;p28"/>
          <p:cNvSpPr/>
          <p:nvPr/>
        </p:nvSpPr>
        <p:spPr>
          <a:xfrm>
            <a:off x="4390125" y="857100"/>
            <a:ext cx="4571700" cy="2373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Sensors, Actuators &amp; Camera</a:t>
            </a:r>
            <a:endParaRPr b="1"/>
          </a:p>
          <a:p>
            <a:pPr indent="-317500" lvl="0" marL="457200" rtl="0" algn="l">
              <a:spcBef>
                <a:spcPts val="0"/>
              </a:spcBef>
              <a:spcAft>
                <a:spcPts val="0"/>
              </a:spcAft>
              <a:buSzPts val="1400"/>
              <a:buAutoNum type="arabicParenR"/>
            </a:pPr>
            <a:r>
              <a:rPr lang="en"/>
              <a:t>8 - Ultrasonic Sensors 3.3V - 5V @ Operating Current 5 mA, Standby Current @ 14uA = 0.2W.</a:t>
            </a:r>
            <a:endParaRPr/>
          </a:p>
          <a:p>
            <a:pPr indent="-317500" lvl="0" marL="457200" rtl="0" algn="l">
              <a:spcBef>
                <a:spcPts val="0"/>
              </a:spcBef>
              <a:spcAft>
                <a:spcPts val="0"/>
              </a:spcAft>
              <a:buSzPts val="1400"/>
              <a:buAutoNum type="arabicParenR"/>
            </a:pPr>
            <a:r>
              <a:rPr lang="en"/>
              <a:t>Raspberry Pi 3 250mA @ 5V= 1.25</a:t>
            </a:r>
            <a:endParaRPr/>
          </a:p>
          <a:p>
            <a:pPr indent="-317500" lvl="0" marL="457200" rtl="0" algn="l">
              <a:spcBef>
                <a:spcPts val="0"/>
              </a:spcBef>
              <a:spcAft>
                <a:spcPts val="0"/>
              </a:spcAft>
              <a:buSzPts val="1400"/>
              <a:buAutoNum type="arabicParenR"/>
            </a:pPr>
            <a:r>
              <a:rPr lang="en"/>
              <a:t>4 - Linear Actuators (for 5Kg Payload) - 12V @ 2A = 96W </a:t>
            </a:r>
            <a:endParaRPr/>
          </a:p>
          <a:p>
            <a:pPr indent="-317500" lvl="0" marL="457200" rtl="0" algn="l">
              <a:spcBef>
                <a:spcPts val="0"/>
              </a:spcBef>
              <a:spcAft>
                <a:spcPts val="0"/>
              </a:spcAft>
              <a:buSzPts val="1400"/>
              <a:buAutoNum type="arabicParenR"/>
            </a:pPr>
            <a:r>
              <a:rPr lang="en"/>
              <a:t>6 - Servo Motors 5V @200mA = 6W.</a:t>
            </a:r>
            <a:endParaRPr/>
          </a:p>
          <a:p>
            <a:pPr indent="-317500" lvl="0" marL="457200" rtl="0" algn="l">
              <a:spcBef>
                <a:spcPts val="0"/>
              </a:spcBef>
              <a:spcAft>
                <a:spcPts val="0"/>
              </a:spcAft>
              <a:buSzPts val="1400"/>
              <a:buAutoNum type="arabicParenR"/>
            </a:pPr>
            <a:r>
              <a:rPr lang="en"/>
              <a:t>Raspberry Pi 3B - 5V @ 250mA 1.25W</a:t>
            </a:r>
            <a:endParaRPr/>
          </a:p>
          <a:p>
            <a:pPr indent="0" lvl="0" marL="457200" rtl="0" algn="l">
              <a:spcBef>
                <a:spcPts val="0"/>
              </a:spcBef>
              <a:spcAft>
                <a:spcPts val="0"/>
              </a:spcAft>
              <a:buNone/>
            </a:pPr>
            <a:r>
              <a:rPr b="1" lang="en"/>
              <a:t>Total Sensors, Actuator &amp; Camera Power = 104.7W</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3553925" y="0"/>
            <a:ext cx="46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Detailed Activity timeline</a:t>
            </a:r>
            <a:endParaRPr b="1"/>
          </a:p>
        </p:txBody>
      </p:sp>
      <p:pic>
        <p:nvPicPr>
          <p:cNvPr id="400" name="Google Shape;400;p29"/>
          <p:cNvPicPr preferRelativeResize="0"/>
          <p:nvPr/>
        </p:nvPicPr>
        <p:blipFill>
          <a:blip r:embed="rId3">
            <a:alphaModFix/>
          </a:blip>
          <a:stretch>
            <a:fillRect/>
          </a:stretch>
        </p:blipFill>
        <p:spPr>
          <a:xfrm>
            <a:off x="3553925" y="572700"/>
            <a:ext cx="4995200" cy="4528225"/>
          </a:xfrm>
          <a:prstGeom prst="rect">
            <a:avLst/>
          </a:prstGeom>
          <a:noFill/>
          <a:ln>
            <a:noFill/>
          </a:ln>
        </p:spPr>
      </p:pic>
      <p:sp>
        <p:nvSpPr>
          <p:cNvPr id="401" name="Google Shape;401;p29"/>
          <p:cNvSpPr/>
          <p:nvPr/>
        </p:nvSpPr>
        <p:spPr>
          <a:xfrm>
            <a:off x="5276975" y="2234550"/>
            <a:ext cx="1870800" cy="674400"/>
          </a:xfrm>
          <a:prstGeom prst="roundRect">
            <a:avLst>
              <a:gd fmla="val 16667" name="adj"/>
            </a:avLst>
          </a:prstGeom>
          <a:solidFill>
            <a:srgbClr val="F79646"/>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000000"/>
                </a:solidFill>
                <a:latin typeface="Comic Sans MS"/>
                <a:ea typeface="Comic Sans MS"/>
                <a:cs typeface="Comic Sans MS"/>
                <a:sym typeface="Comic Sans MS"/>
              </a:rPr>
              <a:t>State transitions for each set of wheels</a:t>
            </a:r>
            <a:endParaRPr b="1" sz="500"/>
          </a:p>
        </p:txBody>
      </p:sp>
      <p:pic>
        <p:nvPicPr>
          <p:cNvPr id="402" name="Google Shape;402;p29"/>
          <p:cNvPicPr preferRelativeResize="0"/>
          <p:nvPr/>
        </p:nvPicPr>
        <p:blipFill>
          <a:blip r:embed="rId4">
            <a:alphaModFix/>
          </a:blip>
          <a:stretch>
            <a:fillRect/>
          </a:stretch>
        </p:blipFill>
        <p:spPr>
          <a:xfrm>
            <a:off x="712650" y="115650"/>
            <a:ext cx="2309150"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250875" y="132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User Interface</a:t>
            </a:r>
            <a:endParaRPr b="1"/>
          </a:p>
        </p:txBody>
      </p:sp>
      <p:sp>
        <p:nvSpPr>
          <p:cNvPr id="408" name="Google Shape;408;p30"/>
          <p:cNvSpPr txBox="1"/>
          <p:nvPr>
            <p:ph idx="1" type="body"/>
          </p:nvPr>
        </p:nvSpPr>
        <p:spPr>
          <a:xfrm>
            <a:off x="140450" y="704950"/>
            <a:ext cx="6362400" cy="43650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rgbClr val="000000"/>
                </a:solidFill>
                <a:latin typeface="Lato"/>
                <a:ea typeface="Lato"/>
                <a:cs typeface="Lato"/>
                <a:sym typeface="Lato"/>
              </a:rPr>
              <a:t>Payload placement</a:t>
            </a:r>
            <a:r>
              <a:rPr b="1" lang="en" sz="1500">
                <a:solidFill>
                  <a:srgbClr val="000000"/>
                </a:solidFill>
                <a:latin typeface="Lato"/>
                <a:ea typeface="Lato"/>
                <a:cs typeface="Lato"/>
                <a:sym typeface="Lato"/>
              </a:rPr>
              <a:t> :</a:t>
            </a:r>
            <a:r>
              <a:rPr lang="en" sz="1500">
                <a:solidFill>
                  <a:srgbClr val="000000"/>
                </a:solidFill>
                <a:latin typeface="Lato"/>
                <a:ea typeface="Lato"/>
                <a:cs typeface="Lato"/>
                <a:sym typeface="Lato"/>
              </a:rPr>
              <a:t> A separate compartment is made for payload, user should place the payload in the compartment provided and close the compartment with the lid. A clip mechanism or more advanced locking system will be provided to close the lid of the compartment.</a:t>
            </a:r>
            <a:endParaRPr sz="1500">
              <a:solidFill>
                <a:srgbClr val="000000"/>
              </a:solidFill>
              <a:latin typeface="Lato"/>
              <a:ea typeface="Lato"/>
              <a:cs typeface="Lato"/>
              <a:sym typeface="Lato"/>
            </a:endParaRPr>
          </a:p>
          <a:p>
            <a:pPr indent="0" lvl="0" marL="0" rtl="0" algn="l">
              <a:lnSpc>
                <a:spcPct val="115000"/>
              </a:lnSpc>
              <a:spcBef>
                <a:spcPts val="0"/>
              </a:spcBef>
              <a:spcAft>
                <a:spcPts val="0"/>
              </a:spcAft>
              <a:buNone/>
            </a:pPr>
            <a:r>
              <a:rPr b="1" lang="en" sz="1500" u="sng">
                <a:solidFill>
                  <a:srgbClr val="000000"/>
                </a:solidFill>
                <a:latin typeface="Lato"/>
                <a:ea typeface="Lato"/>
                <a:cs typeface="Lato"/>
                <a:sym typeface="Lato"/>
              </a:rPr>
              <a:t>C</a:t>
            </a:r>
            <a:r>
              <a:rPr b="1" lang="en" sz="1500" u="sng">
                <a:solidFill>
                  <a:srgbClr val="000000"/>
                </a:solidFill>
                <a:latin typeface="Lato"/>
                <a:ea typeface="Lato"/>
                <a:cs typeface="Lato"/>
                <a:sym typeface="Lato"/>
              </a:rPr>
              <a:t>harging the bot</a:t>
            </a:r>
            <a:r>
              <a:rPr lang="en" sz="1500">
                <a:solidFill>
                  <a:srgbClr val="000000"/>
                </a:solidFill>
                <a:latin typeface="Lato"/>
                <a:ea typeface="Lato"/>
                <a:cs typeface="Lato"/>
                <a:sym typeface="Lato"/>
              </a:rPr>
              <a:t>: A charging port is provided connecting all batteries inside the bot. A 48V charger can be used to charge the bot. </a:t>
            </a:r>
            <a:endParaRPr sz="1500">
              <a:solidFill>
                <a:srgbClr val="000000"/>
              </a:solidFill>
              <a:latin typeface="Lato"/>
              <a:ea typeface="Lato"/>
              <a:cs typeface="Lato"/>
              <a:sym typeface="Lato"/>
            </a:endParaRPr>
          </a:p>
          <a:p>
            <a:pPr indent="0" lvl="0" marL="0" rtl="0" algn="l">
              <a:spcBef>
                <a:spcPts val="0"/>
              </a:spcBef>
              <a:spcAft>
                <a:spcPts val="0"/>
              </a:spcAft>
              <a:buNone/>
            </a:pPr>
            <a:r>
              <a:rPr b="1" lang="en" sz="1500" u="sng">
                <a:solidFill>
                  <a:srgbClr val="000000"/>
                </a:solidFill>
                <a:latin typeface="Lato"/>
                <a:ea typeface="Lato"/>
                <a:cs typeface="Lato"/>
                <a:sym typeface="Lato"/>
              </a:rPr>
              <a:t>Setting up the bot</a:t>
            </a:r>
            <a:r>
              <a:rPr lang="en" sz="1500">
                <a:solidFill>
                  <a:srgbClr val="000000"/>
                </a:solidFill>
                <a:latin typeface="Lato"/>
                <a:ea typeface="Lato"/>
                <a:cs typeface="Lato"/>
                <a:sym typeface="Lato"/>
              </a:rPr>
              <a:t> : </a:t>
            </a:r>
            <a:endParaRPr sz="1500">
              <a:solidFill>
                <a:srgbClr val="000000"/>
              </a:solidFill>
              <a:latin typeface="Lato"/>
              <a:ea typeface="Lato"/>
              <a:cs typeface="Lato"/>
              <a:sym typeface="Lato"/>
            </a:endParaRPr>
          </a:p>
          <a:p>
            <a:pPr indent="-323850" lvl="0" marL="457200" rtl="0" algn="l">
              <a:spcBef>
                <a:spcPts val="0"/>
              </a:spcBef>
              <a:spcAft>
                <a:spcPts val="0"/>
              </a:spcAft>
              <a:buClr>
                <a:srgbClr val="000000"/>
              </a:buClr>
              <a:buSzPts val="1500"/>
              <a:buFont typeface="Lato"/>
              <a:buChar char="-"/>
            </a:pPr>
            <a:r>
              <a:rPr lang="en" sz="1500">
                <a:solidFill>
                  <a:srgbClr val="000000"/>
                </a:solidFill>
                <a:latin typeface="Lato"/>
                <a:ea typeface="Lato"/>
                <a:cs typeface="Lato"/>
                <a:sym typeface="Lato"/>
              </a:rPr>
              <a:t>A power switch will be provide to ON/OFF the robot.</a:t>
            </a:r>
            <a:endParaRPr sz="1500">
              <a:solidFill>
                <a:srgbClr val="000000"/>
              </a:solidFill>
              <a:latin typeface="Lato"/>
              <a:ea typeface="Lato"/>
              <a:cs typeface="Lato"/>
              <a:sym typeface="Lato"/>
            </a:endParaRPr>
          </a:p>
          <a:p>
            <a:pPr indent="-323850" lvl="0" marL="457200" rtl="0" algn="l">
              <a:spcBef>
                <a:spcPts val="0"/>
              </a:spcBef>
              <a:spcAft>
                <a:spcPts val="0"/>
              </a:spcAft>
              <a:buClr>
                <a:srgbClr val="000000"/>
              </a:buClr>
              <a:buSzPts val="1500"/>
              <a:buFont typeface="Lato"/>
              <a:buChar char="-"/>
            </a:pPr>
            <a:r>
              <a:rPr lang="en" sz="1500">
                <a:solidFill>
                  <a:srgbClr val="000000"/>
                </a:solidFill>
                <a:latin typeface="Lato"/>
                <a:ea typeface="Lato"/>
                <a:cs typeface="Lato"/>
                <a:sym typeface="Lato"/>
              </a:rPr>
              <a:t>It is advised to place bot where it has a good view of the stairs</a:t>
            </a:r>
            <a:endParaRPr sz="1500">
              <a:solidFill>
                <a:srgbClr val="000000"/>
              </a:solidFill>
              <a:latin typeface="Lato"/>
              <a:ea typeface="Lato"/>
              <a:cs typeface="Lato"/>
              <a:sym typeface="Lato"/>
            </a:endParaRPr>
          </a:p>
          <a:p>
            <a:pPr indent="-323850" lvl="0" marL="457200" rtl="0" algn="l">
              <a:spcBef>
                <a:spcPts val="0"/>
              </a:spcBef>
              <a:spcAft>
                <a:spcPts val="0"/>
              </a:spcAft>
              <a:buClr>
                <a:srgbClr val="000000"/>
              </a:buClr>
              <a:buSzPts val="1500"/>
              <a:buFont typeface="Lato"/>
              <a:buChar char="-"/>
            </a:pPr>
            <a:r>
              <a:rPr lang="en" sz="1500">
                <a:solidFill>
                  <a:srgbClr val="000000"/>
                </a:solidFill>
                <a:latin typeface="Lato"/>
                <a:ea typeface="Lato"/>
                <a:cs typeface="Lato"/>
                <a:sym typeface="Lato"/>
              </a:rPr>
              <a:t>In case of long journey one needs to provide starting and ending locations</a:t>
            </a:r>
            <a:endParaRPr sz="1500">
              <a:solidFill>
                <a:srgbClr val="000000"/>
              </a:solidFill>
              <a:latin typeface="Lato"/>
              <a:ea typeface="Lato"/>
              <a:cs typeface="Lato"/>
              <a:sym typeface="Lato"/>
            </a:endParaRPr>
          </a:p>
          <a:p>
            <a:pPr indent="0" lvl="0" marL="0" rtl="0" algn="l">
              <a:spcBef>
                <a:spcPts val="0"/>
              </a:spcBef>
              <a:spcAft>
                <a:spcPts val="0"/>
              </a:spcAft>
              <a:buNone/>
            </a:pPr>
            <a:r>
              <a:rPr b="1" lang="en" sz="1500" u="sng">
                <a:solidFill>
                  <a:srgbClr val="000000"/>
                </a:solidFill>
                <a:latin typeface="Lato"/>
                <a:ea typeface="Lato"/>
                <a:cs typeface="Lato"/>
                <a:sym typeface="Lato"/>
              </a:rPr>
              <a:t>Recovery mode:</a:t>
            </a:r>
            <a:r>
              <a:rPr lang="en" sz="1500">
                <a:solidFill>
                  <a:srgbClr val="000000"/>
                </a:solidFill>
                <a:latin typeface="Lato"/>
                <a:ea typeface="Lato"/>
                <a:cs typeface="Lato"/>
                <a:sym typeface="Lato"/>
              </a:rPr>
              <a:t> If the bot malfunctions it can be shut down using the emergency remote by standing at safe distance (max 500m) or it can be manually shut down using power switch of the bot. </a:t>
            </a:r>
            <a:endParaRPr sz="1500">
              <a:solidFill>
                <a:srgbClr val="000000"/>
              </a:solidFill>
              <a:latin typeface="Lato"/>
              <a:ea typeface="Lato"/>
              <a:cs typeface="Lato"/>
              <a:sym typeface="Lato"/>
            </a:endParaRPr>
          </a:p>
          <a:p>
            <a:pPr indent="0" lvl="0" marL="0" rtl="0" algn="l">
              <a:spcBef>
                <a:spcPts val="0"/>
              </a:spcBef>
              <a:spcAft>
                <a:spcPts val="0"/>
              </a:spcAft>
              <a:buNone/>
            </a:pPr>
            <a:r>
              <a:rPr lang="en" sz="1500">
                <a:solidFill>
                  <a:srgbClr val="000000"/>
                </a:solidFill>
                <a:latin typeface="Lato"/>
                <a:ea typeface="Lato"/>
                <a:cs typeface="Lato"/>
                <a:sym typeface="Lato"/>
              </a:rPr>
              <a:t>If Bot detects any system failure then it alarms user, the user may shut it down using power or emergency shut down.</a:t>
            </a:r>
            <a:endParaRPr sz="1500">
              <a:solidFill>
                <a:srgbClr val="000000"/>
              </a:solidFill>
              <a:latin typeface="Lato"/>
              <a:ea typeface="Lato"/>
              <a:cs typeface="Lato"/>
              <a:sym typeface="Lato"/>
            </a:endParaRPr>
          </a:p>
        </p:txBody>
      </p:sp>
      <p:pic>
        <p:nvPicPr>
          <p:cNvPr id="409" name="Google Shape;409;p30"/>
          <p:cNvPicPr preferRelativeResize="0"/>
          <p:nvPr/>
        </p:nvPicPr>
        <p:blipFill>
          <a:blip r:embed="rId3">
            <a:alphaModFix/>
          </a:blip>
          <a:stretch>
            <a:fillRect/>
          </a:stretch>
        </p:blipFill>
        <p:spPr>
          <a:xfrm>
            <a:off x="6638500" y="667268"/>
            <a:ext cx="1403300" cy="1425807"/>
          </a:xfrm>
          <a:prstGeom prst="rect">
            <a:avLst/>
          </a:prstGeom>
          <a:noFill/>
          <a:ln>
            <a:noFill/>
          </a:ln>
        </p:spPr>
      </p:pic>
      <p:sp>
        <p:nvSpPr>
          <p:cNvPr id="410" name="Google Shape;410;p30"/>
          <p:cNvSpPr/>
          <p:nvPr/>
        </p:nvSpPr>
        <p:spPr>
          <a:xfrm>
            <a:off x="6677350" y="293900"/>
            <a:ext cx="835800" cy="5727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30"/>
          <p:cNvPicPr preferRelativeResize="0"/>
          <p:nvPr/>
        </p:nvPicPr>
        <p:blipFill>
          <a:blip r:embed="rId4">
            <a:alphaModFix/>
          </a:blip>
          <a:stretch>
            <a:fillRect/>
          </a:stretch>
        </p:blipFill>
        <p:spPr>
          <a:xfrm>
            <a:off x="6566125" y="2137175"/>
            <a:ext cx="1864525" cy="1493925"/>
          </a:xfrm>
          <a:prstGeom prst="rect">
            <a:avLst/>
          </a:prstGeom>
          <a:noFill/>
          <a:ln>
            <a:noFill/>
          </a:ln>
        </p:spPr>
      </p:pic>
      <p:sp>
        <p:nvSpPr>
          <p:cNvPr id="412" name="Google Shape;412;p30"/>
          <p:cNvSpPr/>
          <p:nvPr/>
        </p:nvSpPr>
        <p:spPr>
          <a:xfrm>
            <a:off x="6922250" y="3675200"/>
            <a:ext cx="1077600" cy="2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Charging Port</a:t>
            </a:r>
            <a:endParaRPr sz="1100"/>
          </a:p>
        </p:txBody>
      </p:sp>
      <p:sp>
        <p:nvSpPr>
          <p:cNvPr id="413" name="Google Shape;413;p30"/>
          <p:cNvSpPr/>
          <p:nvPr/>
        </p:nvSpPr>
        <p:spPr>
          <a:xfrm rot="-960705">
            <a:off x="7698869" y="3162335"/>
            <a:ext cx="249062" cy="93831"/>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0"/>
          <p:cNvPicPr preferRelativeResize="0"/>
          <p:nvPr/>
        </p:nvPicPr>
        <p:blipFill>
          <a:blip r:embed="rId5">
            <a:alphaModFix/>
          </a:blip>
          <a:stretch>
            <a:fillRect/>
          </a:stretch>
        </p:blipFill>
        <p:spPr>
          <a:xfrm>
            <a:off x="6502847" y="3973388"/>
            <a:ext cx="2456626" cy="924850"/>
          </a:xfrm>
          <a:prstGeom prst="rect">
            <a:avLst/>
          </a:prstGeom>
          <a:noFill/>
          <a:ln>
            <a:noFill/>
          </a:ln>
        </p:spPr>
      </p:pic>
      <p:pic>
        <p:nvPicPr>
          <p:cNvPr id="415" name="Google Shape;415;p30"/>
          <p:cNvPicPr preferRelativeResize="0"/>
          <p:nvPr/>
        </p:nvPicPr>
        <p:blipFill>
          <a:blip r:embed="rId6">
            <a:alphaModFix/>
          </a:blip>
          <a:stretch>
            <a:fillRect/>
          </a:stretch>
        </p:blipFill>
        <p:spPr>
          <a:xfrm>
            <a:off x="8064800" y="2186487"/>
            <a:ext cx="495400" cy="638000"/>
          </a:xfrm>
          <a:prstGeom prst="rect">
            <a:avLst/>
          </a:prstGeom>
          <a:noFill/>
          <a:ln>
            <a:noFill/>
          </a:ln>
        </p:spPr>
      </p:pic>
      <p:sp>
        <p:nvSpPr>
          <p:cNvPr id="416" name="Google Shape;416;p30"/>
          <p:cNvSpPr/>
          <p:nvPr/>
        </p:nvSpPr>
        <p:spPr>
          <a:xfrm>
            <a:off x="7513150" y="369075"/>
            <a:ext cx="1446300" cy="2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Payload Placement</a:t>
            </a:r>
            <a:endParaRPr sz="1100"/>
          </a:p>
        </p:txBody>
      </p:sp>
      <p:sp>
        <p:nvSpPr>
          <p:cNvPr id="417" name="Google Shape;417;p30"/>
          <p:cNvSpPr/>
          <p:nvPr/>
        </p:nvSpPr>
        <p:spPr>
          <a:xfrm>
            <a:off x="8076050" y="2824475"/>
            <a:ext cx="687600" cy="2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Switch</a:t>
            </a:r>
            <a:endParaRPr sz="1100"/>
          </a:p>
        </p:txBody>
      </p:sp>
      <p:sp>
        <p:nvSpPr>
          <p:cNvPr id="418" name="Google Shape;418;p30"/>
          <p:cNvSpPr/>
          <p:nvPr/>
        </p:nvSpPr>
        <p:spPr>
          <a:xfrm>
            <a:off x="6684938" y="4854125"/>
            <a:ext cx="1626900" cy="2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Emergency Shutdown</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p:nvPr/>
        </p:nvSpPr>
        <p:spPr>
          <a:xfrm>
            <a:off x="289225" y="3005750"/>
            <a:ext cx="8367300" cy="2022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86950" y="2080350"/>
            <a:ext cx="8324400" cy="810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243900" y="946925"/>
            <a:ext cx="8367300" cy="903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ph type="title"/>
          </p:nvPr>
        </p:nvSpPr>
        <p:spPr>
          <a:xfrm>
            <a:off x="90700" y="113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Recovery Mode Design</a:t>
            </a:r>
            <a:endParaRPr b="1"/>
          </a:p>
        </p:txBody>
      </p:sp>
      <p:sp>
        <p:nvSpPr>
          <p:cNvPr id="427" name="Google Shape;427;p31"/>
          <p:cNvSpPr txBox="1"/>
          <p:nvPr>
            <p:ph idx="1" type="body"/>
          </p:nvPr>
        </p:nvSpPr>
        <p:spPr>
          <a:xfrm>
            <a:off x="251425" y="950200"/>
            <a:ext cx="8442900" cy="10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sz="1400">
                <a:solidFill>
                  <a:srgbClr val="000000"/>
                </a:solidFill>
                <a:latin typeface="Roboto"/>
                <a:ea typeface="Roboto"/>
                <a:cs typeface="Roboto"/>
                <a:sym typeface="Roboto"/>
              </a:rPr>
              <a:t>If there is an obstacle in the path of travel the robot the robot comes to rest in no time by applying brakes so that collision is avoided.</a:t>
            </a:r>
            <a:endParaRPr sz="14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t/>
            </a:r>
            <a:endParaRPr sz="14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rPr lang="en" sz="1300">
                <a:solidFill>
                  <a:srgbClr val="000000"/>
                </a:solidFill>
                <a:latin typeface="Roboto"/>
                <a:ea typeface="Roboto"/>
                <a:cs typeface="Roboto"/>
                <a:sym typeface="Roboto"/>
              </a:rPr>
              <a:t>If the bot is running out of charge while climbing stairs it uses its backup energy to hold the bot at the state to prevents falling and also alarms user about the charge.</a:t>
            </a:r>
            <a:endParaRPr sz="13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rPr lang="en" sz="1400">
                <a:solidFill>
                  <a:srgbClr val="000000"/>
                </a:solidFill>
                <a:latin typeface="Roboto"/>
                <a:ea typeface="Roboto"/>
                <a:cs typeface="Roboto"/>
                <a:sym typeface="Roboto"/>
              </a:rPr>
              <a:t>   </a:t>
            </a:r>
            <a:r>
              <a:rPr lang="en" sz="1200">
                <a:solidFill>
                  <a:srgbClr val="000000"/>
                </a:solidFill>
                <a:latin typeface="Roboto"/>
                <a:ea typeface="Roboto"/>
                <a:cs typeface="Roboto"/>
                <a:sym typeface="Roboto"/>
              </a:rPr>
              <a:t> From the taken measures and design of the bot there is very low chance of falling of the bot, but if it    accidentally falls:</a:t>
            </a:r>
            <a:endParaRPr sz="1200">
              <a:solidFill>
                <a:srgbClr val="000000"/>
              </a:solidFill>
              <a:latin typeface="Roboto"/>
              <a:ea typeface="Roboto"/>
              <a:cs typeface="Roboto"/>
              <a:sym typeface="Roboto"/>
            </a:endParaRPr>
          </a:p>
          <a:p>
            <a:pPr indent="-304800" lvl="0" marL="457200" rtl="0" algn="l">
              <a:lnSpc>
                <a:spcPct val="115000"/>
              </a:lnSpc>
              <a:spcBef>
                <a:spcPts val="160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The </a:t>
            </a:r>
            <a:r>
              <a:rPr lang="en" sz="1200">
                <a:solidFill>
                  <a:schemeClr val="dk1"/>
                </a:solidFill>
                <a:latin typeface="Roboto"/>
                <a:ea typeface="Roboto"/>
                <a:cs typeface="Roboto"/>
                <a:sym typeface="Roboto"/>
              </a:rPr>
              <a:t>designed </a:t>
            </a:r>
            <a:r>
              <a:rPr lang="en" sz="1200">
                <a:solidFill>
                  <a:srgbClr val="000000"/>
                </a:solidFill>
                <a:latin typeface="Roboto"/>
                <a:ea typeface="Roboto"/>
                <a:cs typeface="Roboto"/>
                <a:sym typeface="Roboto"/>
              </a:rPr>
              <a:t>compartment contains shock absorbers will give good protection for the payload and avoid any damage to it.</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In case if the bot falls down, it detects it according to reading of IMU and immediately system failure will be alarmed to user. </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If the bot malfunctions it can be immediately shutdown using the </a:t>
            </a:r>
            <a:r>
              <a:rPr b="1" lang="en" sz="1200">
                <a:solidFill>
                  <a:srgbClr val="000000"/>
                </a:solidFill>
                <a:latin typeface="Roboto"/>
                <a:ea typeface="Roboto"/>
                <a:cs typeface="Roboto"/>
                <a:sym typeface="Roboto"/>
              </a:rPr>
              <a:t>Emergency shutdown remote</a:t>
            </a:r>
            <a:r>
              <a:rPr lang="en" sz="1200">
                <a:solidFill>
                  <a:srgbClr val="000000"/>
                </a:solidFill>
                <a:latin typeface="Roboto"/>
                <a:ea typeface="Roboto"/>
                <a:cs typeface="Roboto"/>
                <a:sym typeface="Roboto"/>
              </a:rPr>
              <a:t> provided or by turning off the power switch on the bot. This system is designed using </a:t>
            </a:r>
            <a:r>
              <a:rPr lang="en" sz="1200">
                <a:solidFill>
                  <a:srgbClr val="000000"/>
                </a:solidFill>
                <a:highlight>
                  <a:srgbClr val="FFFF00"/>
                </a:highlight>
                <a:latin typeface="Roboto"/>
                <a:ea typeface="Roboto"/>
                <a:cs typeface="Roboto"/>
                <a:sym typeface="Roboto"/>
              </a:rPr>
              <a:t>500+m LOS range with 2.4Ghz radio</a:t>
            </a:r>
            <a:endParaRPr sz="1200">
              <a:solidFill>
                <a:srgbClr val="000000"/>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Additional fire detection also can be done by deploying temp sensors</a:t>
            </a:r>
            <a:endParaRPr sz="120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9000" y="52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Team Member details</a:t>
            </a:r>
            <a:endParaRPr b="1"/>
          </a:p>
        </p:txBody>
      </p:sp>
      <p:graphicFrame>
        <p:nvGraphicFramePr>
          <p:cNvPr id="62" name="Google Shape;62;p14"/>
          <p:cNvGraphicFramePr/>
          <p:nvPr/>
        </p:nvGraphicFramePr>
        <p:xfrm>
          <a:off x="68988" y="541110"/>
          <a:ext cx="3000000" cy="3000000"/>
        </p:xfrm>
        <a:graphic>
          <a:graphicData uri="http://schemas.openxmlformats.org/drawingml/2006/table">
            <a:tbl>
              <a:tblPr>
                <a:noFill/>
                <a:tableStyleId>{4CC11782-3AD8-418E-A00C-8AD2ECF85403}</a:tableStyleId>
              </a:tblPr>
              <a:tblGrid>
                <a:gridCol w="1910900"/>
                <a:gridCol w="1672400"/>
                <a:gridCol w="1680325"/>
                <a:gridCol w="1735075"/>
                <a:gridCol w="1881300"/>
              </a:tblGrid>
              <a:tr h="267075">
                <a:tc>
                  <a:txBody>
                    <a:bodyPr/>
                    <a:lstStyle/>
                    <a:p>
                      <a:pPr indent="0" lvl="0" marL="0" rtl="0" algn="l">
                        <a:spcBef>
                          <a:spcPts val="0"/>
                        </a:spcBef>
                        <a:spcAft>
                          <a:spcPts val="1600"/>
                        </a:spcAft>
                        <a:buClr>
                          <a:schemeClr val="dk1"/>
                        </a:buClr>
                        <a:buSzPts val="1800"/>
                        <a:buFont typeface="Arial"/>
                        <a:buNone/>
                      </a:pPr>
                      <a:r>
                        <a:rPr lang="en" sz="1700"/>
                        <a:t>Vedant Mundheda</a:t>
                      </a:r>
                      <a:endParaRPr/>
                    </a:p>
                  </a:txBody>
                  <a:tcPr marT="91425" marB="91425" marR="91425" marL="91425">
                    <a:solidFill>
                      <a:srgbClr val="6D9EEB"/>
                    </a:solidFill>
                  </a:tcPr>
                </a:tc>
                <a:tc>
                  <a:txBody>
                    <a:bodyPr/>
                    <a:lstStyle/>
                    <a:p>
                      <a:pPr indent="0" lvl="0" marL="0" rtl="0" algn="l">
                        <a:spcBef>
                          <a:spcPts val="0"/>
                        </a:spcBef>
                        <a:spcAft>
                          <a:spcPts val="1600"/>
                        </a:spcAft>
                        <a:buClr>
                          <a:schemeClr val="dk1"/>
                        </a:buClr>
                        <a:buSzPts val="1800"/>
                        <a:buFont typeface="Arial"/>
                        <a:buNone/>
                      </a:pPr>
                      <a:r>
                        <a:rPr lang="en" sz="1700"/>
                        <a:t>Karan Mirakhor</a:t>
                      </a:r>
                      <a:endParaRPr/>
                    </a:p>
                  </a:txBody>
                  <a:tcPr marT="91425" marB="91425" marR="91425" marL="91425">
                    <a:solidFill>
                      <a:srgbClr val="6D9EEB"/>
                    </a:solidFill>
                  </a:tcPr>
                </a:tc>
                <a:tc>
                  <a:txBody>
                    <a:bodyPr/>
                    <a:lstStyle/>
                    <a:p>
                      <a:pPr indent="0" lvl="0" marL="0" rtl="0" algn="l">
                        <a:spcBef>
                          <a:spcPts val="0"/>
                        </a:spcBef>
                        <a:spcAft>
                          <a:spcPts val="0"/>
                        </a:spcAft>
                        <a:buClr>
                          <a:schemeClr val="dk1"/>
                        </a:buClr>
                        <a:buSzPts val="1100"/>
                        <a:buFont typeface="Arial"/>
                        <a:buNone/>
                      </a:pPr>
                      <a:r>
                        <a:rPr lang="en" sz="1600"/>
                        <a:t>Rahul Kashyap Swayampakula</a:t>
                      </a:r>
                      <a:endParaRPr sz="1600"/>
                    </a:p>
                  </a:txBody>
                  <a:tcPr marT="91425" marB="91425" marR="91425" marL="91425">
                    <a:solidFill>
                      <a:srgbClr val="6D9EEB"/>
                    </a:solidFill>
                  </a:tcPr>
                </a:tc>
                <a:tc>
                  <a:txBody>
                    <a:bodyPr/>
                    <a:lstStyle/>
                    <a:p>
                      <a:pPr indent="0" lvl="0" marL="0" rtl="0" algn="l">
                        <a:spcBef>
                          <a:spcPts val="0"/>
                        </a:spcBef>
                        <a:spcAft>
                          <a:spcPts val="0"/>
                        </a:spcAft>
                        <a:buClr>
                          <a:schemeClr val="dk1"/>
                        </a:buClr>
                        <a:buSzPts val="1100"/>
                        <a:buFont typeface="Arial"/>
                        <a:buNone/>
                      </a:pPr>
                      <a:r>
                        <a:rPr lang="en" sz="1600"/>
                        <a:t>Dipanwita</a:t>
                      </a:r>
                      <a:endParaRPr sz="1600"/>
                    </a:p>
                    <a:p>
                      <a:pPr indent="0" lvl="0" marL="0" rtl="0" algn="l">
                        <a:spcBef>
                          <a:spcPts val="0"/>
                        </a:spcBef>
                        <a:spcAft>
                          <a:spcPts val="0"/>
                        </a:spcAft>
                        <a:buClr>
                          <a:schemeClr val="dk1"/>
                        </a:buClr>
                        <a:buSzPts val="1100"/>
                        <a:buFont typeface="Arial"/>
                        <a:buNone/>
                      </a:pPr>
                      <a:r>
                        <a:rPr lang="en" sz="1600"/>
                        <a:t>Guhathakurta</a:t>
                      </a:r>
                      <a:endParaRPr sz="1600"/>
                    </a:p>
                    <a:p>
                      <a:pPr indent="0" lvl="0" marL="0" rtl="0" algn="l">
                        <a:spcBef>
                          <a:spcPts val="0"/>
                        </a:spcBef>
                        <a:spcAft>
                          <a:spcPts val="0"/>
                        </a:spcAft>
                        <a:buNone/>
                      </a:pPr>
                      <a:r>
                        <a:t/>
                      </a:r>
                      <a:endParaRPr sz="1600"/>
                    </a:p>
                  </a:txBody>
                  <a:tcPr marT="91425" marB="91425" marR="91425" marL="91425">
                    <a:solidFill>
                      <a:srgbClr val="6D9EEB"/>
                    </a:solidFill>
                  </a:tcPr>
                </a:tc>
                <a:tc>
                  <a:txBody>
                    <a:bodyPr/>
                    <a:lstStyle/>
                    <a:p>
                      <a:pPr indent="0" lvl="0" marL="0" rtl="0" algn="l">
                        <a:spcBef>
                          <a:spcPts val="0"/>
                        </a:spcBef>
                        <a:spcAft>
                          <a:spcPts val="0"/>
                        </a:spcAft>
                        <a:buClr>
                          <a:schemeClr val="dk1"/>
                        </a:buClr>
                        <a:buSzPts val="1100"/>
                        <a:buFont typeface="Arial"/>
                        <a:buNone/>
                      </a:pPr>
                      <a:r>
                        <a:rPr lang="en" sz="1600"/>
                        <a:t>Puppala Avinash Prabhu</a:t>
                      </a:r>
                      <a:endParaRPr sz="1600"/>
                    </a:p>
                    <a:p>
                      <a:pPr indent="0" lvl="0" marL="0" rtl="0" algn="l">
                        <a:spcBef>
                          <a:spcPts val="0"/>
                        </a:spcBef>
                        <a:spcAft>
                          <a:spcPts val="0"/>
                        </a:spcAft>
                        <a:buNone/>
                      </a:pPr>
                      <a:r>
                        <a:t/>
                      </a:r>
                      <a:endParaRPr sz="1600"/>
                    </a:p>
                  </a:txBody>
                  <a:tcPr marT="91425" marB="91425" marR="91425" marL="91425">
                    <a:solidFill>
                      <a:srgbClr val="6D9EEB"/>
                    </a:solidFill>
                  </a:tcPr>
                </a:tc>
              </a:tr>
              <a:tr h="1402575">
                <a:tc>
                  <a:txBody>
                    <a:bodyPr/>
                    <a:lstStyle/>
                    <a:p>
                      <a:pPr indent="0" lvl="0" marL="0" rtl="0" algn="l">
                        <a:spcBef>
                          <a:spcPts val="0"/>
                        </a:spcBef>
                        <a:spcAft>
                          <a:spcPts val="1600"/>
                        </a:spcAft>
                        <a:buClr>
                          <a:schemeClr val="dk1"/>
                        </a:buClr>
                        <a:buSzPts val="1800"/>
                        <a:buFont typeface="Arial"/>
                        <a:buNone/>
                      </a:pPr>
                      <a:r>
                        <a:rPr lang="en" sz="1300"/>
                        <a:t>U</a:t>
                      </a:r>
                      <a:r>
                        <a:rPr lang="en" sz="1300"/>
                        <a:t>ndergraduate Researcher at Robotics Research Centre(IIIT Hyderabad)</a:t>
                      </a:r>
                      <a:endParaRPr sz="1100"/>
                    </a:p>
                  </a:txBody>
                  <a:tcPr marT="91425" marB="91425" marR="91425" marL="91425">
                    <a:solidFill>
                      <a:srgbClr val="6D9EEB"/>
                    </a:solidFill>
                  </a:tcPr>
                </a:tc>
                <a:tc>
                  <a:txBody>
                    <a:bodyPr/>
                    <a:lstStyle/>
                    <a:p>
                      <a:pPr indent="0" lvl="0" marL="0" rtl="0" algn="l">
                        <a:spcBef>
                          <a:spcPts val="0"/>
                        </a:spcBef>
                        <a:spcAft>
                          <a:spcPts val="1600"/>
                        </a:spcAft>
                        <a:buNone/>
                      </a:pPr>
                      <a:r>
                        <a:rPr lang="en" sz="1300"/>
                        <a:t>Undergraduate Researcher at Robotics Research Centre(IIIT Hyderabad)</a:t>
                      </a:r>
                      <a:endParaRPr sz="1300"/>
                    </a:p>
                  </a:txBody>
                  <a:tcPr marT="91425" marB="91425" marR="91425" marL="91425">
                    <a:solidFill>
                      <a:srgbClr val="6D9EEB"/>
                    </a:solidFill>
                  </a:tcPr>
                </a:tc>
                <a:tc>
                  <a:txBody>
                    <a:bodyPr/>
                    <a:lstStyle/>
                    <a:p>
                      <a:pPr indent="0" lvl="0" marL="0" rtl="0" algn="l">
                        <a:spcBef>
                          <a:spcPts val="0"/>
                        </a:spcBef>
                        <a:spcAft>
                          <a:spcPts val="1600"/>
                        </a:spcAft>
                        <a:buNone/>
                      </a:pPr>
                      <a:r>
                        <a:rPr lang="en" sz="1300"/>
                        <a:t>Undergraduate Researcher at Robotics Research Centre(IIIT Hyderabad)</a:t>
                      </a:r>
                      <a:endParaRPr sz="1300"/>
                    </a:p>
                  </a:txBody>
                  <a:tcPr marT="91425" marB="91425" marR="91425" marL="91425">
                    <a:solidFill>
                      <a:srgbClr val="6D9EEB"/>
                    </a:solidFill>
                  </a:tcPr>
                </a:tc>
                <a:tc>
                  <a:txBody>
                    <a:bodyPr/>
                    <a:lstStyle/>
                    <a:p>
                      <a:pPr indent="0" lvl="0" marL="0" rtl="0" algn="l">
                        <a:spcBef>
                          <a:spcPts val="0"/>
                        </a:spcBef>
                        <a:spcAft>
                          <a:spcPts val="1600"/>
                        </a:spcAft>
                        <a:buNone/>
                      </a:pPr>
                      <a:r>
                        <a:rPr lang="en" sz="1300"/>
                        <a:t>Undergraduate Researcher at Robotics Research Centre(IIIT Hyderabad)</a:t>
                      </a:r>
                      <a:endParaRPr sz="1300"/>
                    </a:p>
                  </a:txBody>
                  <a:tcPr marT="91425" marB="91425" marR="91425" marL="91425">
                    <a:solidFill>
                      <a:srgbClr val="6D9EEB"/>
                    </a:solidFill>
                  </a:tcPr>
                </a:tc>
                <a:tc>
                  <a:txBody>
                    <a:bodyPr/>
                    <a:lstStyle/>
                    <a:p>
                      <a:pPr indent="0" lvl="0" marL="0" rtl="0" algn="l">
                        <a:spcBef>
                          <a:spcPts val="0"/>
                        </a:spcBef>
                        <a:spcAft>
                          <a:spcPts val="0"/>
                        </a:spcAft>
                        <a:buNone/>
                      </a:pPr>
                      <a:r>
                        <a:rPr lang="en" sz="1300"/>
                        <a:t>Undergraduate Researcher at Robotics Research Centre(IIIT Hyderabad)</a:t>
                      </a:r>
                      <a:endParaRPr sz="1300"/>
                    </a:p>
                    <a:p>
                      <a:pPr indent="0" lvl="0" marL="0" rtl="0" algn="l">
                        <a:spcBef>
                          <a:spcPts val="1600"/>
                        </a:spcBef>
                        <a:spcAft>
                          <a:spcPts val="1600"/>
                        </a:spcAft>
                        <a:buClr>
                          <a:schemeClr val="dk1"/>
                        </a:buClr>
                        <a:buSzPts val="1800"/>
                        <a:buFont typeface="Arial"/>
                        <a:buNone/>
                      </a:pPr>
                      <a:r>
                        <a:t/>
                      </a:r>
                      <a:endParaRPr sz="1300"/>
                    </a:p>
                  </a:txBody>
                  <a:tcPr marT="91425" marB="91425" marR="91425" marL="91425">
                    <a:solidFill>
                      <a:srgbClr val="6D9EEB"/>
                    </a:solidFill>
                  </a:tcPr>
                </a:tc>
              </a:tr>
              <a:tr h="715200">
                <a:tc>
                  <a:txBody>
                    <a:bodyPr/>
                    <a:lstStyle/>
                    <a:p>
                      <a:pPr indent="0" lvl="0" marL="0" rtl="0" algn="l">
                        <a:spcBef>
                          <a:spcPts val="0"/>
                        </a:spcBef>
                        <a:spcAft>
                          <a:spcPts val="0"/>
                        </a:spcAft>
                        <a:buNone/>
                      </a:pPr>
                      <a:r>
                        <a:t/>
                      </a:r>
                      <a:endParaRPr/>
                    </a:p>
                  </a:txBody>
                  <a:tcPr marT="91425" marB="91425" marR="91425" marL="91425">
                    <a:solidFill>
                      <a:srgbClr val="6D9EEB"/>
                    </a:solidFill>
                  </a:tcPr>
                </a:tc>
                <a:tc>
                  <a:txBody>
                    <a:bodyPr/>
                    <a:lstStyle/>
                    <a:p>
                      <a:pPr indent="0" lvl="0" marL="0" rtl="0" algn="l">
                        <a:spcBef>
                          <a:spcPts val="0"/>
                        </a:spcBef>
                        <a:spcAft>
                          <a:spcPts val="1600"/>
                        </a:spcAft>
                        <a:buClr>
                          <a:schemeClr val="dk1"/>
                        </a:buClr>
                        <a:buSzPts val="1800"/>
                        <a:buFont typeface="Arial"/>
                        <a:buNone/>
                      </a:pPr>
                      <a:r>
                        <a:rPr lang="en" sz="1300"/>
                        <a:t>Cleared 3 levels in E-yantra Robotics competition</a:t>
                      </a:r>
                      <a:endParaRPr sz="1300"/>
                    </a:p>
                  </a:txBody>
                  <a:tcPr marT="91425" marB="91425" marR="91425" marL="91425">
                    <a:solidFill>
                      <a:srgbClr val="6D9EEB"/>
                    </a:solidFill>
                  </a:tcPr>
                </a:tc>
                <a:tc>
                  <a:txBody>
                    <a:bodyPr/>
                    <a:lstStyle/>
                    <a:p>
                      <a:pPr indent="0" lvl="0" marL="0" rtl="0" algn="l">
                        <a:spcBef>
                          <a:spcPts val="0"/>
                        </a:spcBef>
                        <a:spcAft>
                          <a:spcPts val="1600"/>
                        </a:spcAft>
                        <a:buClr>
                          <a:schemeClr val="dk1"/>
                        </a:buClr>
                        <a:buSzPts val="1800"/>
                        <a:buFont typeface="Arial"/>
                        <a:buNone/>
                      </a:pPr>
                      <a:r>
                        <a:rPr lang="en" sz="1300"/>
                        <a:t>Cleared 3 levels in E-yantra Robotics competition</a:t>
                      </a:r>
                      <a:endParaRPr sz="1300"/>
                    </a:p>
                  </a:txBody>
                  <a:tcPr marT="91425" marB="91425" marR="91425" marL="91425">
                    <a:solidFill>
                      <a:srgbClr val="6D9EEB"/>
                    </a:solidFill>
                  </a:tcPr>
                </a:tc>
                <a:tc>
                  <a:txBody>
                    <a:bodyPr/>
                    <a:lstStyle/>
                    <a:p>
                      <a:pPr indent="0" lvl="0" marL="0" rtl="0" algn="l">
                        <a:spcBef>
                          <a:spcPts val="0"/>
                        </a:spcBef>
                        <a:spcAft>
                          <a:spcPts val="0"/>
                        </a:spcAft>
                        <a:buNone/>
                      </a:pPr>
                      <a:r>
                        <a:t/>
                      </a:r>
                      <a:endParaRPr/>
                    </a:p>
                  </a:txBody>
                  <a:tcPr marT="91425" marB="91425" marR="91425" marL="91425">
                    <a:solidFill>
                      <a:srgbClr val="6D9EEB"/>
                    </a:solidFill>
                  </a:tcPr>
                </a:tc>
                <a:tc>
                  <a:txBody>
                    <a:bodyPr/>
                    <a:lstStyle/>
                    <a:p>
                      <a:pPr indent="0" lvl="0" marL="0" rtl="0" algn="l">
                        <a:spcBef>
                          <a:spcPts val="0"/>
                        </a:spcBef>
                        <a:spcAft>
                          <a:spcPts val="0"/>
                        </a:spcAft>
                        <a:buNone/>
                      </a:pPr>
                      <a:r>
                        <a:t/>
                      </a:r>
                      <a:endParaRPr/>
                    </a:p>
                  </a:txBody>
                  <a:tcPr marT="91425" marB="91425" marR="91425" marL="91425">
                    <a:solidFill>
                      <a:srgbClr val="6D9EEB"/>
                    </a:solidFill>
                  </a:tcPr>
                </a:tc>
              </a:tr>
              <a:tr h="739150">
                <a:tc>
                  <a:txBody>
                    <a:bodyPr/>
                    <a:lstStyle/>
                    <a:p>
                      <a:pPr indent="0" lvl="0" marL="0" rtl="0" algn="l">
                        <a:spcBef>
                          <a:spcPts val="0"/>
                        </a:spcBef>
                        <a:spcAft>
                          <a:spcPts val="0"/>
                        </a:spcAft>
                        <a:buNone/>
                      </a:pPr>
                      <a:r>
                        <a:rPr lang="en"/>
                        <a:t>Working on Aerial Manipulator Project</a:t>
                      </a:r>
                      <a:endParaRPr/>
                    </a:p>
                  </a:txBody>
                  <a:tcPr marT="91425" marB="91425" marR="91425" marL="91425">
                    <a:solidFill>
                      <a:srgbClr val="6D9EEB"/>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Working on Aerial Manipulator Project</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6D9EEB"/>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Working on Aerial Manipulator Project</a:t>
                      </a:r>
                      <a:endParaRPr>
                        <a:solidFill>
                          <a:schemeClr val="dk1"/>
                        </a:solidFill>
                      </a:endParaRPr>
                    </a:p>
                    <a:p>
                      <a:pPr indent="0" lvl="0" marL="0" rtl="0" algn="l">
                        <a:spcBef>
                          <a:spcPts val="0"/>
                        </a:spcBef>
                        <a:spcAft>
                          <a:spcPts val="0"/>
                        </a:spcAft>
                        <a:buNone/>
                      </a:pPr>
                      <a:r>
                        <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Working on Collision Avoidance in Dynamic Environments</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Working on estimating free space in a warehouse environment.</a:t>
                      </a:r>
                      <a:endParaRPr/>
                    </a:p>
                  </a:txBody>
                  <a:tcPr marT="91425" marB="91425" marR="91425" marL="91425">
                    <a:solidFill>
                      <a:srgbClr val="6D9EEB"/>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p:nvPr/>
        </p:nvSpPr>
        <p:spPr>
          <a:xfrm>
            <a:off x="64300" y="688850"/>
            <a:ext cx="9019500" cy="42984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txBox="1"/>
          <p:nvPr>
            <p:ph type="title"/>
          </p:nvPr>
        </p:nvSpPr>
        <p:spPr>
          <a:xfrm>
            <a:off x="198050" y="156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Simulation/Videos</a:t>
            </a:r>
            <a:endParaRPr b="1"/>
          </a:p>
        </p:txBody>
      </p:sp>
      <p:sp>
        <p:nvSpPr>
          <p:cNvPr id="434" name="Google Shape;434;p32"/>
          <p:cNvSpPr txBox="1"/>
          <p:nvPr>
            <p:ph idx="1" type="body"/>
          </p:nvPr>
        </p:nvSpPr>
        <p:spPr>
          <a:xfrm>
            <a:off x="235075" y="845100"/>
            <a:ext cx="8778000" cy="429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300">
                <a:solidFill>
                  <a:srgbClr val="000000"/>
                </a:solidFill>
                <a:latin typeface="Roboto"/>
                <a:ea typeface="Roboto"/>
                <a:cs typeface="Roboto"/>
                <a:sym typeface="Roboto"/>
              </a:rPr>
              <a:t> </a:t>
            </a:r>
            <a:r>
              <a:rPr lang="en" sz="1300">
                <a:solidFill>
                  <a:srgbClr val="000000"/>
                </a:solidFill>
                <a:latin typeface="Roboto"/>
                <a:ea typeface="Roboto"/>
                <a:cs typeface="Roboto"/>
                <a:sym typeface="Roboto"/>
              </a:rPr>
              <a:t>The motion simulations are done in Solidworks 2016. We chose Solidworks because of its robust physics engine which helped us to simulate accurately. </a:t>
            </a:r>
            <a:endParaRPr sz="1300">
              <a:solidFill>
                <a:srgbClr val="000000"/>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3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1300">
                <a:solidFill>
                  <a:srgbClr val="000000"/>
                </a:solidFill>
                <a:latin typeface="Roboto"/>
                <a:ea typeface="Roboto"/>
                <a:cs typeface="Roboto"/>
                <a:sym typeface="Roboto"/>
              </a:rPr>
              <a:t>Links showing gears rotation in rolling and tumbling mode of bot: </a:t>
            </a:r>
            <a:endParaRPr sz="1300">
              <a:solidFill>
                <a:srgbClr val="000000"/>
              </a:solidFill>
              <a:latin typeface="Roboto"/>
              <a:ea typeface="Roboto"/>
              <a:cs typeface="Roboto"/>
              <a:sym typeface="Roboto"/>
            </a:endParaRPr>
          </a:p>
          <a:p>
            <a:pPr indent="-311150" lvl="0" marL="457200" rtl="0" algn="ctr">
              <a:lnSpc>
                <a:spcPct val="115000"/>
              </a:lnSpc>
              <a:spcBef>
                <a:spcPts val="0"/>
              </a:spcBef>
              <a:spcAft>
                <a:spcPts val="0"/>
              </a:spcAft>
              <a:buSzPts val="1300"/>
              <a:buChar char="●"/>
            </a:pPr>
            <a:r>
              <a:rPr b="1" lang="en" sz="1300">
                <a:solidFill>
                  <a:srgbClr val="000000"/>
                </a:solidFill>
                <a:latin typeface="Roboto"/>
                <a:ea typeface="Roboto"/>
                <a:cs typeface="Roboto"/>
                <a:sym typeface="Roboto"/>
              </a:rPr>
              <a:t>Rolling mode : </a:t>
            </a:r>
            <a:r>
              <a:rPr lang="en" sz="1300" u="sng">
                <a:solidFill>
                  <a:schemeClr val="hlink"/>
                </a:solidFill>
                <a:latin typeface="Roboto"/>
                <a:ea typeface="Roboto"/>
                <a:cs typeface="Roboto"/>
                <a:sym typeface="Roboto"/>
                <a:hlinkClick r:id="rId3"/>
              </a:rPr>
              <a:t>https://youtu.be/Z-jkf5voGJo</a:t>
            </a:r>
            <a:endParaRPr sz="1300">
              <a:latin typeface="Roboto"/>
              <a:ea typeface="Roboto"/>
              <a:cs typeface="Roboto"/>
              <a:sym typeface="Roboto"/>
            </a:endParaRPr>
          </a:p>
          <a:p>
            <a:pPr indent="-311150" lvl="0" marL="457200" rtl="0" algn="ctr">
              <a:lnSpc>
                <a:spcPct val="115000"/>
              </a:lnSpc>
              <a:spcBef>
                <a:spcPts val="0"/>
              </a:spcBef>
              <a:spcAft>
                <a:spcPts val="0"/>
              </a:spcAft>
              <a:buSzPts val="1300"/>
              <a:buChar char="●"/>
            </a:pPr>
            <a:r>
              <a:rPr b="1" lang="en" sz="1300">
                <a:solidFill>
                  <a:srgbClr val="000000"/>
                </a:solidFill>
                <a:latin typeface="Roboto"/>
                <a:ea typeface="Roboto"/>
                <a:cs typeface="Roboto"/>
                <a:sym typeface="Roboto"/>
              </a:rPr>
              <a:t>Tumbling mode :</a:t>
            </a:r>
            <a:r>
              <a:rPr b="1" lang="en" sz="1300">
                <a:latin typeface="Roboto"/>
                <a:ea typeface="Roboto"/>
                <a:cs typeface="Roboto"/>
                <a:sym typeface="Roboto"/>
              </a:rPr>
              <a:t> </a:t>
            </a:r>
            <a:r>
              <a:rPr lang="en" sz="1300" u="sng">
                <a:solidFill>
                  <a:schemeClr val="hlink"/>
                </a:solidFill>
                <a:latin typeface="Roboto"/>
                <a:ea typeface="Roboto"/>
                <a:cs typeface="Roboto"/>
                <a:sym typeface="Roboto"/>
                <a:hlinkClick r:id="rId4"/>
              </a:rPr>
              <a:t>https://youtu.be/PUGKdtVIjqo</a:t>
            </a:r>
            <a:endParaRPr sz="1300">
              <a:latin typeface="Roboto"/>
              <a:ea typeface="Roboto"/>
              <a:cs typeface="Roboto"/>
              <a:sym typeface="Roboto"/>
            </a:endParaRPr>
          </a:p>
          <a:p>
            <a:pPr indent="0" lvl="0" marL="457200" rtl="0" algn="ctr">
              <a:lnSpc>
                <a:spcPct val="115000"/>
              </a:lnSpc>
              <a:spcBef>
                <a:spcPts val="0"/>
              </a:spcBef>
              <a:spcAft>
                <a:spcPts val="0"/>
              </a:spcAft>
              <a:buNone/>
            </a:pPr>
            <a:r>
              <a:t/>
            </a:r>
            <a:endParaRPr sz="1300">
              <a:latin typeface="Roboto"/>
              <a:ea typeface="Roboto"/>
              <a:cs typeface="Roboto"/>
              <a:sym typeface="Roboto"/>
            </a:endParaRPr>
          </a:p>
          <a:p>
            <a:pPr indent="0" lvl="0" marL="0" rtl="0" algn="ctr">
              <a:lnSpc>
                <a:spcPct val="115000"/>
              </a:lnSpc>
              <a:spcBef>
                <a:spcPts val="0"/>
              </a:spcBef>
              <a:spcAft>
                <a:spcPts val="0"/>
              </a:spcAft>
              <a:buNone/>
            </a:pPr>
            <a:r>
              <a:rPr lang="en" sz="1300">
                <a:solidFill>
                  <a:srgbClr val="000000"/>
                </a:solidFill>
                <a:latin typeface="Roboto"/>
                <a:ea typeface="Roboto"/>
                <a:cs typeface="Roboto"/>
                <a:sym typeface="Roboto"/>
              </a:rPr>
              <a:t>Links of the Bot ascending and descending  on stairs and switching between states based on the situation:</a:t>
            </a:r>
            <a:endParaRPr sz="1300">
              <a:solidFill>
                <a:srgbClr val="000000"/>
              </a:solidFill>
              <a:latin typeface="Roboto"/>
              <a:ea typeface="Roboto"/>
              <a:cs typeface="Roboto"/>
              <a:sym typeface="Roboto"/>
            </a:endParaRPr>
          </a:p>
          <a:p>
            <a:pPr indent="-311150" lvl="0" marL="457200" rtl="0" algn="ctr">
              <a:lnSpc>
                <a:spcPct val="115000"/>
              </a:lnSpc>
              <a:spcBef>
                <a:spcPts val="0"/>
              </a:spcBef>
              <a:spcAft>
                <a:spcPts val="0"/>
              </a:spcAft>
              <a:buSzPts val="1300"/>
              <a:buChar char="●"/>
            </a:pPr>
            <a:r>
              <a:rPr b="1" lang="en" sz="1300">
                <a:solidFill>
                  <a:srgbClr val="000000"/>
                </a:solidFill>
                <a:latin typeface="Roboto"/>
                <a:ea typeface="Roboto"/>
                <a:cs typeface="Roboto"/>
                <a:sym typeface="Roboto"/>
              </a:rPr>
              <a:t>Rolling on plane ground :</a:t>
            </a:r>
            <a:r>
              <a:rPr b="1" lang="en" sz="1300">
                <a:latin typeface="Roboto"/>
                <a:ea typeface="Roboto"/>
                <a:cs typeface="Roboto"/>
                <a:sym typeface="Roboto"/>
              </a:rPr>
              <a:t> </a:t>
            </a:r>
            <a:r>
              <a:rPr lang="en" sz="1300" u="sng">
                <a:solidFill>
                  <a:schemeClr val="hlink"/>
                </a:solidFill>
                <a:latin typeface="Roboto"/>
                <a:ea typeface="Roboto"/>
                <a:cs typeface="Roboto"/>
                <a:sym typeface="Roboto"/>
                <a:hlinkClick r:id="rId5"/>
              </a:rPr>
              <a:t>https://www.youtube.com/watch?v=KaJuw24jhKU</a:t>
            </a:r>
            <a:endParaRPr sz="1300">
              <a:latin typeface="Roboto"/>
              <a:ea typeface="Roboto"/>
              <a:cs typeface="Roboto"/>
              <a:sym typeface="Roboto"/>
            </a:endParaRPr>
          </a:p>
          <a:p>
            <a:pPr indent="-311150" lvl="0" marL="457200" rtl="0" algn="ctr">
              <a:lnSpc>
                <a:spcPct val="115000"/>
              </a:lnSpc>
              <a:spcBef>
                <a:spcPts val="0"/>
              </a:spcBef>
              <a:spcAft>
                <a:spcPts val="0"/>
              </a:spcAft>
              <a:buSzPts val="1300"/>
              <a:buChar char="●"/>
            </a:pPr>
            <a:r>
              <a:rPr b="1" lang="en" sz="1300">
                <a:solidFill>
                  <a:srgbClr val="000000"/>
                </a:solidFill>
                <a:latin typeface="Roboto"/>
                <a:ea typeface="Roboto"/>
                <a:cs typeface="Roboto"/>
                <a:sym typeface="Roboto"/>
              </a:rPr>
              <a:t>Tumbling on stairs :</a:t>
            </a:r>
            <a:r>
              <a:rPr b="1" lang="en" sz="1300">
                <a:latin typeface="Roboto"/>
                <a:ea typeface="Roboto"/>
                <a:cs typeface="Roboto"/>
                <a:sym typeface="Roboto"/>
              </a:rPr>
              <a:t> </a:t>
            </a:r>
            <a:r>
              <a:rPr lang="en" sz="1300" u="sng">
                <a:solidFill>
                  <a:schemeClr val="accent5"/>
                </a:solidFill>
                <a:latin typeface="Roboto"/>
                <a:ea typeface="Roboto"/>
                <a:cs typeface="Roboto"/>
                <a:sym typeface="Roboto"/>
                <a:hlinkClick r:id="rId6">
                  <a:extLst>
                    <a:ext uri="{A12FA001-AC4F-418D-AE19-62706E023703}">
                      <ahyp:hlinkClr val="tx"/>
                    </a:ext>
                  </a:extLst>
                </a:hlinkClick>
              </a:rPr>
              <a:t>https://youtu.be/Me_sMcBY8to</a:t>
            </a:r>
            <a:endParaRPr sz="1300">
              <a:latin typeface="Roboto"/>
              <a:ea typeface="Roboto"/>
              <a:cs typeface="Roboto"/>
              <a:sym typeface="Roboto"/>
            </a:endParaRPr>
          </a:p>
          <a:p>
            <a:pPr indent="0" lvl="0" marL="457200" rtl="0" algn="ctr">
              <a:lnSpc>
                <a:spcPct val="115000"/>
              </a:lnSpc>
              <a:spcBef>
                <a:spcPts val="0"/>
              </a:spcBef>
              <a:spcAft>
                <a:spcPts val="0"/>
              </a:spcAft>
              <a:buNone/>
            </a:pPr>
            <a:r>
              <a:t/>
            </a:r>
            <a:endParaRPr sz="1300">
              <a:latin typeface="Roboto"/>
              <a:ea typeface="Roboto"/>
              <a:cs typeface="Roboto"/>
              <a:sym typeface="Roboto"/>
            </a:endParaRPr>
          </a:p>
          <a:p>
            <a:pPr indent="0" lvl="0" marL="0" rtl="0" algn="ctr">
              <a:lnSpc>
                <a:spcPct val="115000"/>
              </a:lnSpc>
              <a:spcBef>
                <a:spcPts val="0"/>
              </a:spcBef>
              <a:spcAft>
                <a:spcPts val="0"/>
              </a:spcAft>
              <a:buNone/>
            </a:pPr>
            <a:r>
              <a:rPr lang="en" sz="1300">
                <a:solidFill>
                  <a:srgbClr val="000000"/>
                </a:solidFill>
                <a:latin typeface="Roboto"/>
                <a:ea typeface="Roboto"/>
                <a:cs typeface="Roboto"/>
                <a:sym typeface="Roboto"/>
              </a:rPr>
              <a:t>Output of the Stair Detection Algorithm</a:t>
            </a:r>
            <a:endParaRPr sz="1300">
              <a:solidFill>
                <a:srgbClr val="000000"/>
              </a:solidFill>
              <a:latin typeface="Roboto"/>
              <a:ea typeface="Roboto"/>
              <a:cs typeface="Roboto"/>
              <a:sym typeface="Roboto"/>
            </a:endParaRPr>
          </a:p>
          <a:p>
            <a:pPr indent="-311150" lvl="0" marL="457200" rtl="0" algn="ctr">
              <a:lnSpc>
                <a:spcPct val="115000"/>
              </a:lnSpc>
              <a:spcBef>
                <a:spcPts val="0"/>
              </a:spcBef>
              <a:spcAft>
                <a:spcPts val="0"/>
              </a:spcAft>
              <a:buSzPts val="1300"/>
              <a:buFont typeface="Roboto"/>
              <a:buChar char="●"/>
            </a:pPr>
            <a:r>
              <a:rPr b="1" lang="en" sz="1300">
                <a:solidFill>
                  <a:srgbClr val="000000"/>
                </a:solidFill>
                <a:latin typeface="Roboto"/>
                <a:ea typeface="Roboto"/>
                <a:cs typeface="Roboto"/>
                <a:sym typeface="Roboto"/>
              </a:rPr>
              <a:t>Camera output while ascending stairs :</a:t>
            </a:r>
            <a:r>
              <a:rPr lang="en" sz="1300">
                <a:latin typeface="Roboto"/>
                <a:ea typeface="Roboto"/>
                <a:cs typeface="Roboto"/>
                <a:sym typeface="Roboto"/>
              </a:rPr>
              <a:t> </a:t>
            </a:r>
            <a:r>
              <a:rPr lang="en" sz="1300" u="sng">
                <a:solidFill>
                  <a:schemeClr val="hlink"/>
                </a:solidFill>
                <a:latin typeface="Roboto"/>
                <a:ea typeface="Roboto"/>
                <a:cs typeface="Roboto"/>
                <a:sym typeface="Roboto"/>
                <a:hlinkClick r:id="rId7"/>
              </a:rPr>
              <a:t>https://youtu.be/ctwr45Y9hrs</a:t>
            </a:r>
            <a:endParaRPr sz="1300">
              <a:latin typeface="Roboto"/>
              <a:ea typeface="Roboto"/>
              <a:cs typeface="Roboto"/>
              <a:sym typeface="Roboto"/>
            </a:endParaRPr>
          </a:p>
          <a:p>
            <a:pPr indent="-311150" lvl="0" marL="457200" rtl="0" algn="ctr">
              <a:spcBef>
                <a:spcPts val="0"/>
              </a:spcBef>
              <a:spcAft>
                <a:spcPts val="0"/>
              </a:spcAft>
              <a:buSzPts val="1300"/>
              <a:buFont typeface="Roboto"/>
              <a:buChar char="●"/>
            </a:pPr>
            <a:r>
              <a:rPr b="1" lang="en" sz="1300">
                <a:solidFill>
                  <a:srgbClr val="000000"/>
                </a:solidFill>
                <a:latin typeface="Roboto"/>
                <a:ea typeface="Roboto"/>
                <a:cs typeface="Roboto"/>
                <a:sym typeface="Roboto"/>
              </a:rPr>
              <a:t>Camera output while descending stairs</a:t>
            </a:r>
            <a:r>
              <a:rPr lang="en" sz="1300">
                <a:solidFill>
                  <a:srgbClr val="000000"/>
                </a:solidFill>
                <a:latin typeface="Roboto"/>
                <a:ea typeface="Roboto"/>
                <a:cs typeface="Roboto"/>
                <a:sym typeface="Roboto"/>
              </a:rPr>
              <a:t> :</a:t>
            </a:r>
            <a:r>
              <a:rPr lang="en" sz="1300">
                <a:latin typeface="Roboto"/>
                <a:ea typeface="Roboto"/>
                <a:cs typeface="Roboto"/>
                <a:sym typeface="Roboto"/>
              </a:rPr>
              <a:t> </a:t>
            </a:r>
            <a:r>
              <a:rPr lang="en" sz="1300" u="sng">
                <a:solidFill>
                  <a:schemeClr val="hlink"/>
                </a:solidFill>
                <a:latin typeface="Roboto"/>
                <a:ea typeface="Roboto"/>
                <a:cs typeface="Roboto"/>
                <a:sym typeface="Roboto"/>
                <a:hlinkClick r:id="rId8"/>
              </a:rPr>
              <a:t>https://youtu.be/GUMBIVCMhro</a:t>
            </a:r>
            <a:r>
              <a:rPr lang="en" sz="1300">
                <a:latin typeface="Roboto"/>
                <a:ea typeface="Roboto"/>
                <a:cs typeface="Roboto"/>
                <a:sym typeface="Roboto"/>
              </a:rPr>
              <a:t> </a:t>
            </a:r>
            <a:endParaRPr sz="1300">
              <a:latin typeface="Roboto"/>
              <a:ea typeface="Roboto"/>
              <a:cs typeface="Roboto"/>
              <a:sym typeface="Roboto"/>
            </a:endParaRPr>
          </a:p>
          <a:p>
            <a:pPr indent="0" lvl="0" marL="0" rtl="0" algn="ctr">
              <a:spcBef>
                <a:spcPts val="0"/>
              </a:spcBef>
              <a:spcAft>
                <a:spcPts val="0"/>
              </a:spcAft>
              <a:buNone/>
            </a:pPr>
            <a:r>
              <a:rPr lang="en" sz="1300">
                <a:solidFill>
                  <a:srgbClr val="000000"/>
                </a:solidFill>
                <a:latin typeface="Roboto"/>
                <a:ea typeface="Roboto"/>
                <a:cs typeface="Roboto"/>
                <a:sym typeface="Roboto"/>
              </a:rPr>
              <a:t>Cad models </a:t>
            </a:r>
            <a:endParaRPr sz="1300">
              <a:solidFill>
                <a:srgbClr val="000000"/>
              </a:solidFill>
              <a:latin typeface="Roboto"/>
              <a:ea typeface="Roboto"/>
              <a:cs typeface="Roboto"/>
              <a:sym typeface="Roboto"/>
            </a:endParaRPr>
          </a:p>
          <a:p>
            <a:pPr indent="-311150" lvl="0" marL="457200" rtl="0" algn="ctr">
              <a:spcBef>
                <a:spcPts val="0"/>
              </a:spcBef>
              <a:spcAft>
                <a:spcPts val="0"/>
              </a:spcAft>
              <a:buSzPts val="1300"/>
              <a:buFont typeface="Roboto"/>
              <a:buChar char="●"/>
            </a:pPr>
            <a:r>
              <a:rPr lang="en" sz="1300" u="sng">
                <a:solidFill>
                  <a:schemeClr val="hlink"/>
                </a:solidFill>
                <a:hlinkClick r:id="rId9"/>
              </a:rPr>
              <a:t>https://github.com/karan-13-hub/Tri-Wheel-Design</a:t>
            </a:r>
            <a:endParaRPr sz="1300">
              <a:latin typeface="Roboto"/>
              <a:ea typeface="Roboto"/>
              <a:cs typeface="Roboto"/>
              <a:sym typeface="Roboto"/>
            </a:endParaRPr>
          </a:p>
          <a:p>
            <a:pPr indent="-311150" lvl="0" marL="457200" rtl="0" algn="ctr">
              <a:spcBef>
                <a:spcPts val="0"/>
              </a:spcBef>
              <a:spcAft>
                <a:spcPts val="0"/>
              </a:spcAft>
              <a:buSzPts val="1300"/>
              <a:buFont typeface="Roboto"/>
              <a:buChar char="●"/>
            </a:pPr>
            <a:r>
              <a:rPr lang="en" sz="1300" u="sng">
                <a:solidFill>
                  <a:schemeClr val="hlink"/>
                </a:solidFill>
                <a:hlinkClick r:id="rId10"/>
              </a:rPr>
              <a:t>https://github.com/karan-13-hub/Stair-Climber</a:t>
            </a:r>
            <a:endParaRPr sz="1300">
              <a:latin typeface="Roboto"/>
              <a:ea typeface="Roboto"/>
              <a:cs typeface="Roboto"/>
              <a:sym typeface="Roboto"/>
            </a:endParaRPr>
          </a:p>
          <a:p>
            <a:pPr indent="0" lvl="0" marL="0" rtl="0" algn="ctr">
              <a:lnSpc>
                <a:spcPct val="115000"/>
              </a:lnSpc>
              <a:spcBef>
                <a:spcPts val="1600"/>
              </a:spcBef>
              <a:spcAft>
                <a:spcPts val="1600"/>
              </a:spcAft>
              <a:buSzPts val="1800"/>
              <a:buNone/>
            </a:pPr>
            <a:r>
              <a:t/>
            </a:r>
            <a:endParaRPr sz="13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3"/>
          <p:cNvSpPr/>
          <p:nvPr/>
        </p:nvSpPr>
        <p:spPr>
          <a:xfrm>
            <a:off x="294125" y="767575"/>
            <a:ext cx="8572500" cy="4103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type="title"/>
          </p:nvPr>
        </p:nvSpPr>
        <p:spPr>
          <a:xfrm>
            <a:off x="235500" y="120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000000"/>
                </a:solidFill>
              </a:rPr>
              <a:t>Explain ease of portability of the bot</a:t>
            </a:r>
            <a:endParaRPr b="1">
              <a:solidFill>
                <a:srgbClr val="000000"/>
              </a:solidFill>
            </a:endParaRPr>
          </a:p>
          <a:p>
            <a:pPr indent="0" lvl="0" marL="0" rtl="0" algn="l">
              <a:lnSpc>
                <a:spcPct val="100000"/>
              </a:lnSpc>
              <a:spcBef>
                <a:spcPts val="1600"/>
              </a:spcBef>
              <a:spcAft>
                <a:spcPts val="0"/>
              </a:spcAft>
              <a:buSzPts val="2800"/>
              <a:buNone/>
            </a:pPr>
            <a:r>
              <a:t/>
            </a:r>
            <a:endParaRPr b="1"/>
          </a:p>
        </p:txBody>
      </p:sp>
      <p:sp>
        <p:nvSpPr>
          <p:cNvPr id="441" name="Google Shape;441;p33"/>
          <p:cNvSpPr txBox="1"/>
          <p:nvPr>
            <p:ph idx="1" type="body"/>
          </p:nvPr>
        </p:nvSpPr>
        <p:spPr>
          <a:xfrm>
            <a:off x="311700" y="768925"/>
            <a:ext cx="8520600" cy="37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solidFill>
                <a:srgbClr val="000000"/>
              </a:solidFill>
              <a:latin typeface="Roboto"/>
              <a:ea typeface="Roboto"/>
              <a:cs typeface="Roboto"/>
              <a:sym typeface="Roboto"/>
            </a:endParaRPr>
          </a:p>
          <a:p>
            <a:pPr indent="0" lvl="0" marL="0" rtl="0" algn="l">
              <a:lnSpc>
                <a:spcPct val="100000"/>
              </a:lnSpc>
              <a:spcBef>
                <a:spcPts val="1600"/>
              </a:spcBef>
              <a:spcAft>
                <a:spcPts val="0"/>
              </a:spcAft>
              <a:buSzPts val="1800"/>
              <a:buNone/>
            </a:pPr>
            <a:r>
              <a:t/>
            </a:r>
            <a:endParaRPr>
              <a:solidFill>
                <a:srgbClr val="000000"/>
              </a:solidFill>
              <a:latin typeface="Roboto"/>
              <a:ea typeface="Roboto"/>
              <a:cs typeface="Roboto"/>
              <a:sym typeface="Roboto"/>
            </a:endParaRPr>
          </a:p>
          <a:p>
            <a:pPr indent="0" lvl="0" marL="0" rtl="0" algn="l">
              <a:lnSpc>
                <a:spcPct val="100000"/>
              </a:lnSpc>
              <a:spcBef>
                <a:spcPts val="1600"/>
              </a:spcBef>
              <a:spcAft>
                <a:spcPts val="1600"/>
              </a:spcAft>
              <a:buSzPts val="1800"/>
              <a:buNone/>
            </a:pPr>
            <a:r>
              <a:t/>
            </a:r>
            <a:endParaRPr>
              <a:solidFill>
                <a:srgbClr val="000000"/>
              </a:solidFill>
              <a:latin typeface="Roboto"/>
              <a:ea typeface="Roboto"/>
              <a:cs typeface="Roboto"/>
              <a:sym typeface="Roboto"/>
            </a:endParaRPr>
          </a:p>
        </p:txBody>
      </p:sp>
      <p:sp>
        <p:nvSpPr>
          <p:cNvPr id="442" name="Google Shape;442;p33"/>
          <p:cNvSpPr/>
          <p:nvPr/>
        </p:nvSpPr>
        <p:spPr>
          <a:xfrm>
            <a:off x="468425" y="968325"/>
            <a:ext cx="2733000" cy="346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1600"/>
              </a:spcBef>
              <a:spcAft>
                <a:spcPts val="1600"/>
              </a:spcAft>
              <a:buClr>
                <a:schemeClr val="dk1"/>
              </a:buClr>
              <a:buSzPts val="1800"/>
              <a:buFont typeface="Arial"/>
              <a:buNone/>
            </a:pPr>
            <a:r>
              <a:rPr lang="en">
                <a:solidFill>
                  <a:schemeClr val="dk1"/>
                </a:solidFill>
                <a:latin typeface="Roboto"/>
                <a:ea typeface="Roboto"/>
                <a:cs typeface="Roboto"/>
                <a:sym typeface="Roboto"/>
              </a:rPr>
              <a:t>The bot has </a:t>
            </a:r>
            <a:r>
              <a:rPr b="1" lang="en">
                <a:solidFill>
                  <a:schemeClr val="dk1"/>
                </a:solidFill>
                <a:latin typeface="Roboto"/>
                <a:ea typeface="Roboto"/>
                <a:cs typeface="Roboto"/>
                <a:sym typeface="Roboto"/>
              </a:rPr>
              <a:t>advantage of eight wheels</a:t>
            </a:r>
            <a:r>
              <a:rPr lang="en">
                <a:solidFill>
                  <a:schemeClr val="dk1"/>
                </a:solidFill>
                <a:latin typeface="Roboto"/>
                <a:ea typeface="Roboto"/>
                <a:cs typeface="Roboto"/>
                <a:sym typeface="Roboto"/>
              </a:rPr>
              <a:t>. As it has eight wheels the total force is distributed across eight wheels so this makes bot move in any terrain.</a:t>
            </a:r>
            <a:endParaRPr sz="1000"/>
          </a:p>
        </p:txBody>
      </p:sp>
      <p:sp>
        <p:nvSpPr>
          <p:cNvPr id="443" name="Google Shape;443;p33"/>
          <p:cNvSpPr/>
          <p:nvPr/>
        </p:nvSpPr>
        <p:spPr>
          <a:xfrm>
            <a:off x="3278350" y="968325"/>
            <a:ext cx="2761800" cy="346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800"/>
              <a:buFont typeface="Arial"/>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ndoors the bot can easily avoid any climb any small obstacle to big steps in the way of its transport because of its tumbling mode of motion. It can also be carried outdoors in rocky, muddy or sandy terrain. </a:t>
            </a:r>
            <a:endParaRPr>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
        <p:nvSpPr>
          <p:cNvPr id="444" name="Google Shape;444;p33"/>
          <p:cNvSpPr/>
          <p:nvPr/>
        </p:nvSpPr>
        <p:spPr>
          <a:xfrm>
            <a:off x="753150" y="1116950"/>
            <a:ext cx="2223900" cy="572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Distributed weight</a:t>
            </a:r>
            <a:endParaRPr b="1" sz="1200">
              <a:solidFill>
                <a:srgbClr val="FFFFFF"/>
              </a:solidFill>
            </a:endParaRPr>
          </a:p>
        </p:txBody>
      </p:sp>
      <p:sp>
        <p:nvSpPr>
          <p:cNvPr id="445" name="Google Shape;445;p33"/>
          <p:cNvSpPr/>
          <p:nvPr/>
        </p:nvSpPr>
        <p:spPr>
          <a:xfrm>
            <a:off x="3547300" y="1087100"/>
            <a:ext cx="2281200" cy="572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Robustness to terrains</a:t>
            </a:r>
            <a:endParaRPr b="1" sz="1200">
              <a:solidFill>
                <a:srgbClr val="FFFFFF"/>
              </a:solidFill>
            </a:endParaRPr>
          </a:p>
        </p:txBody>
      </p:sp>
      <p:sp>
        <p:nvSpPr>
          <p:cNvPr id="446" name="Google Shape;446;p33"/>
          <p:cNvSpPr/>
          <p:nvPr/>
        </p:nvSpPr>
        <p:spPr>
          <a:xfrm>
            <a:off x="6117100" y="950725"/>
            <a:ext cx="2639100" cy="346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1600"/>
              </a:spcBef>
              <a:spcAft>
                <a:spcPts val="0"/>
              </a:spcAft>
              <a:buNone/>
            </a:pPr>
            <a:r>
              <a:rPr lang="en">
                <a:solidFill>
                  <a:schemeClr val="dk1"/>
                </a:solidFill>
                <a:latin typeface="Roboto"/>
                <a:ea typeface="Roboto"/>
                <a:cs typeface="Roboto"/>
                <a:sym typeface="Roboto"/>
              </a:rPr>
              <a:t>Even if the weight of bot is bit high it is easily movable because of the amazing wheel design. </a:t>
            </a:r>
            <a:endParaRPr>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
        <p:nvSpPr>
          <p:cNvPr id="447" name="Google Shape;447;p33"/>
          <p:cNvSpPr/>
          <p:nvPr/>
        </p:nvSpPr>
        <p:spPr>
          <a:xfrm>
            <a:off x="6341450" y="1087100"/>
            <a:ext cx="2281200" cy="572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Support for large weights</a:t>
            </a:r>
            <a:endParaRPr b="1" sz="1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4"/>
          <p:cNvSpPr txBox="1"/>
          <p:nvPr>
            <p:ph type="title"/>
          </p:nvPr>
        </p:nvSpPr>
        <p:spPr>
          <a:xfrm>
            <a:off x="60575" y="-97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2800"/>
              <a:buNone/>
            </a:pPr>
            <a:r>
              <a:rPr b="1" lang="en">
                <a:solidFill>
                  <a:srgbClr val="000000"/>
                </a:solidFill>
                <a:latin typeface="Roboto"/>
                <a:ea typeface="Roboto"/>
                <a:cs typeface="Roboto"/>
                <a:sym typeface="Roboto"/>
              </a:rPr>
              <a:t>Speed and time of travel</a:t>
            </a:r>
            <a:endParaRPr b="1">
              <a:solidFill>
                <a:srgbClr val="000000"/>
              </a:solidFill>
              <a:latin typeface="Roboto"/>
              <a:ea typeface="Roboto"/>
              <a:cs typeface="Roboto"/>
              <a:sym typeface="Roboto"/>
            </a:endParaRPr>
          </a:p>
        </p:txBody>
      </p:sp>
      <p:sp>
        <p:nvSpPr>
          <p:cNvPr id="453" name="Google Shape;453;p34"/>
          <p:cNvSpPr/>
          <p:nvPr/>
        </p:nvSpPr>
        <p:spPr>
          <a:xfrm>
            <a:off x="348550" y="830575"/>
            <a:ext cx="4127100" cy="1382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Ideal operation speed of the bot in Driving Mode:</a:t>
            </a:r>
            <a:r>
              <a:rPr lang="en" sz="1500">
                <a:solidFill>
                  <a:schemeClr val="dk1"/>
                </a:solidFill>
              </a:rPr>
              <a:t> 8 - 10 Km/hr</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Ideal operation speed of the bot in Stair Climbing Mode:</a:t>
            </a:r>
            <a:r>
              <a:rPr lang="en" sz="1500">
                <a:solidFill>
                  <a:schemeClr val="dk1"/>
                </a:solidFill>
              </a:rPr>
              <a:t> 2 - 3 Km/hr</a:t>
            </a:r>
            <a:endParaRPr/>
          </a:p>
        </p:txBody>
      </p:sp>
      <p:sp>
        <p:nvSpPr>
          <p:cNvPr id="454" name="Google Shape;454;p34"/>
          <p:cNvSpPr/>
          <p:nvPr/>
        </p:nvSpPr>
        <p:spPr>
          <a:xfrm>
            <a:off x="4714525" y="468575"/>
            <a:ext cx="3630900" cy="21987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With full speed the bot can climb up the 15 stairs of thread 30 cm and height 20 cm within 10 sec (ideally)</a:t>
            </a:r>
            <a:endParaRPr b="1"/>
          </a:p>
          <a:p>
            <a:pPr indent="-317500" lvl="0" marL="457200" rtl="0" algn="l">
              <a:spcBef>
                <a:spcPts val="0"/>
              </a:spcBef>
              <a:spcAft>
                <a:spcPts val="0"/>
              </a:spcAft>
              <a:buSzPts val="1400"/>
              <a:buChar char="●"/>
            </a:pPr>
            <a:r>
              <a:rPr b="1" lang="en">
                <a:solidFill>
                  <a:schemeClr val="dk1"/>
                </a:solidFill>
              </a:rPr>
              <a:t>The vision algorithm has latency of 0.104 sec per frame</a:t>
            </a:r>
            <a:endParaRPr b="1"/>
          </a:p>
        </p:txBody>
      </p:sp>
      <p:sp>
        <p:nvSpPr>
          <p:cNvPr id="455" name="Google Shape;455;p34"/>
          <p:cNvSpPr/>
          <p:nvPr/>
        </p:nvSpPr>
        <p:spPr>
          <a:xfrm>
            <a:off x="311800" y="2373575"/>
            <a:ext cx="3851100" cy="219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Max Obstacle Height it can cross over in Driving Mode:</a:t>
            </a:r>
            <a:r>
              <a:rPr lang="en" sz="1600">
                <a:solidFill>
                  <a:schemeClr val="dk1"/>
                </a:solidFill>
              </a:rPr>
              <a:t> 40 cm</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Max Obstacle Height it can cross over in Stair Climbing Mode:</a:t>
            </a:r>
            <a:r>
              <a:rPr lang="en" sz="1600">
                <a:solidFill>
                  <a:schemeClr val="dk1"/>
                </a:solidFill>
              </a:rPr>
              <a:t> 20 cm</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Turning radius: </a:t>
            </a:r>
            <a:r>
              <a:rPr lang="en" sz="1600">
                <a:solidFill>
                  <a:schemeClr val="dk1"/>
                </a:solidFill>
              </a:rPr>
              <a:t>~0 cm</a:t>
            </a:r>
            <a:endParaRPr sz="1600"/>
          </a:p>
        </p:txBody>
      </p:sp>
      <p:sp>
        <p:nvSpPr>
          <p:cNvPr id="456" name="Google Shape;456;p34"/>
          <p:cNvSpPr/>
          <p:nvPr/>
        </p:nvSpPr>
        <p:spPr>
          <a:xfrm>
            <a:off x="4541725" y="2905175"/>
            <a:ext cx="3976500" cy="1667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With 20 frames per second the bot takes 30-40 sec to cimb up the stairs. And for the descent it takes 40-50 sec.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60" name="Shape 460"/>
        <p:cNvGrpSpPr/>
        <p:nvPr/>
      </p:nvGrpSpPr>
      <p:grpSpPr>
        <a:xfrm>
          <a:off x="0" y="0"/>
          <a:ext cx="0" cy="0"/>
          <a:chOff x="0" y="0"/>
          <a:chExt cx="0" cy="0"/>
        </a:xfrm>
      </p:grpSpPr>
      <p:graphicFrame>
        <p:nvGraphicFramePr>
          <p:cNvPr id="461" name="Google Shape;461;p35"/>
          <p:cNvGraphicFramePr/>
          <p:nvPr/>
        </p:nvGraphicFramePr>
        <p:xfrm>
          <a:off x="95575" y="110230"/>
          <a:ext cx="3000000" cy="3000000"/>
        </p:xfrm>
        <a:graphic>
          <a:graphicData uri="http://schemas.openxmlformats.org/drawingml/2006/table">
            <a:tbl>
              <a:tblPr>
                <a:noFill/>
                <a:tableStyleId>{4CC11782-3AD8-418E-A00C-8AD2ECF85403}</a:tableStyleId>
              </a:tblPr>
              <a:tblGrid>
                <a:gridCol w="1799775"/>
                <a:gridCol w="899650"/>
                <a:gridCol w="978450"/>
                <a:gridCol w="1055350"/>
                <a:gridCol w="803575"/>
              </a:tblGrid>
              <a:tr h="306800">
                <a:tc gridSpan="5">
                  <a:txBody>
                    <a:bodyPr/>
                    <a:lstStyle/>
                    <a:p>
                      <a:pPr indent="0" lvl="0" marL="0" rtl="0" algn="ctr">
                        <a:spcBef>
                          <a:spcPts val="0"/>
                        </a:spcBef>
                        <a:spcAft>
                          <a:spcPts val="0"/>
                        </a:spcAft>
                        <a:buNone/>
                      </a:pPr>
                      <a:r>
                        <a:rPr b="1" lang="en" sz="1000">
                          <a:latin typeface="Nunito"/>
                          <a:ea typeface="Nunito"/>
                          <a:cs typeface="Nunito"/>
                          <a:sym typeface="Nunito"/>
                        </a:rPr>
                        <a:t>Details of Electrical Components </a:t>
                      </a:r>
                      <a:endParaRPr b="1" sz="1000">
                        <a:latin typeface="Nunito"/>
                        <a:ea typeface="Nunito"/>
                        <a:cs typeface="Nunito"/>
                        <a:sym typeface="Nunito"/>
                      </a:endParaRPr>
                    </a:p>
                  </a:txBody>
                  <a:tcPr marT="91425" marB="91425" marR="91425" marL="91425">
                    <a:solidFill>
                      <a:srgbClr val="FFE599"/>
                    </a:solidFill>
                  </a:tcPr>
                </a:tc>
                <a:tc hMerge="1"/>
                <a:tc hMerge="1"/>
                <a:tc hMerge="1"/>
                <a:tc hMerge="1"/>
              </a:tr>
              <a:tr h="306800">
                <a:tc>
                  <a:txBody>
                    <a:bodyPr/>
                    <a:lstStyle/>
                    <a:p>
                      <a:pPr indent="0" lvl="0" marL="0" rtl="0" algn="l">
                        <a:spcBef>
                          <a:spcPts val="0"/>
                        </a:spcBef>
                        <a:spcAft>
                          <a:spcPts val="0"/>
                        </a:spcAft>
                        <a:buNone/>
                      </a:pPr>
                      <a:r>
                        <a:rPr b="1" lang="en" sz="1000">
                          <a:latin typeface="Nunito"/>
                          <a:ea typeface="Nunito"/>
                          <a:cs typeface="Nunito"/>
                          <a:sym typeface="Nunito"/>
                        </a:rPr>
                        <a:t>Component</a:t>
                      </a:r>
                      <a:endParaRPr b="1"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b="1" lang="en" sz="1000">
                          <a:latin typeface="Nunito"/>
                          <a:ea typeface="Nunito"/>
                          <a:cs typeface="Nunito"/>
                          <a:sym typeface="Nunito"/>
                        </a:rPr>
                        <a:t>Price/unit</a:t>
                      </a:r>
                      <a:endParaRPr b="1"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b="1" lang="en" sz="1000">
                          <a:latin typeface="Nunito"/>
                          <a:ea typeface="Nunito"/>
                          <a:cs typeface="Nunito"/>
                          <a:sym typeface="Nunito"/>
                        </a:rPr>
                        <a:t>No of units</a:t>
                      </a:r>
                      <a:endParaRPr b="1"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b="1" lang="en" sz="1000">
                          <a:latin typeface="Nunito"/>
                          <a:ea typeface="Nunito"/>
                          <a:cs typeface="Nunito"/>
                          <a:sym typeface="Nunito"/>
                        </a:rPr>
                        <a:t>Source</a:t>
                      </a:r>
                      <a:endParaRPr b="1"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b="1" lang="en" sz="1000">
                          <a:latin typeface="Nunito"/>
                          <a:ea typeface="Nunito"/>
                          <a:cs typeface="Nunito"/>
                          <a:sym typeface="Nunito"/>
                        </a:rPr>
                        <a:t>Total Price</a:t>
                      </a:r>
                      <a:endParaRPr b="1" sz="1000">
                        <a:latin typeface="Nunito"/>
                        <a:ea typeface="Nunito"/>
                        <a:cs typeface="Nunito"/>
                        <a:sym typeface="Nunito"/>
                      </a:endParaRPr>
                    </a:p>
                  </a:txBody>
                  <a:tcPr marT="91425" marB="91425" marR="91425" marL="91425">
                    <a:solidFill>
                      <a:srgbClr val="FFE599"/>
                    </a:solidFill>
                  </a:tcPr>
                </a:tc>
              </a:tr>
              <a:tr h="440275">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Brushless DC Motor 350W   	</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₹3500</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4</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Roland_electronics(HYD)</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₹14000</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Motor Controller - 350W</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₹897</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4</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3"/>
                        </a:rPr>
                        <a:t>Controller</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₹3596</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25Ah 24V Li ion Battery</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₹7500</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2</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accent5"/>
                          </a:solidFill>
                          <a:latin typeface="Nunito"/>
                          <a:ea typeface="Nunito"/>
                          <a:cs typeface="Nunito"/>
                          <a:sym typeface="Nunito"/>
                          <a:hlinkClick r:id="rId4">
                            <a:extLst>
                              <a:ext uri="{A12FA001-AC4F-418D-AE19-62706E023703}">
                                <ahyp:hlinkClr val="tx"/>
                              </a:ext>
                            </a:extLst>
                          </a:hlinkClick>
                        </a:rPr>
                        <a:t>Battery</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₹15000</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5Ah 12V Li ion Battery </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₹667</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1</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5"/>
                        </a:rPr>
                        <a:t>small_battery</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₹667</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Raspberry Pi 3 Board</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₹2575</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1</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6"/>
                        </a:rPr>
                        <a:t>Board</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₹2575</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Camera Module </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₹410</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1</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7"/>
                        </a:rPr>
                        <a:t>Camera</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₹410</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Ultrasonic Sensor (HC-SR04)</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₹99</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6</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8"/>
                        </a:rPr>
                        <a:t>Sensor</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₹594</a:t>
                      </a:r>
                      <a:endParaRPr b="1"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Servo Motors-1</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₹329</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2</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9"/>
                        </a:rPr>
                        <a:t>Servo</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₹658</a:t>
                      </a:r>
                      <a:endParaRPr sz="1000">
                        <a:latin typeface="Nunito"/>
                        <a:ea typeface="Nunito"/>
                        <a:cs typeface="Nunito"/>
                        <a:sym typeface="Nunito"/>
                      </a:endParaRPr>
                    </a:p>
                  </a:txBody>
                  <a:tcPr marT="91425" marB="91425" marR="91425" marL="91425">
                    <a:solidFill>
                      <a:srgbClr val="FFE599"/>
                    </a:solidFill>
                  </a:tcPr>
                </a:tc>
              </a:tr>
              <a:tr h="3068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Servo Motors Mini</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₹99</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6</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u="sng">
                          <a:solidFill>
                            <a:schemeClr val="hlink"/>
                          </a:solidFill>
                          <a:latin typeface="Nunito"/>
                          <a:ea typeface="Nunito"/>
                          <a:cs typeface="Nunito"/>
                          <a:sym typeface="Nunito"/>
                          <a:hlinkClick r:id="rId10"/>
                        </a:rPr>
                        <a:t>Servo_mini</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₹594</a:t>
                      </a:r>
                      <a:endParaRPr sz="1000">
                        <a:latin typeface="Nunito"/>
                        <a:ea typeface="Nunito"/>
                        <a:cs typeface="Nunito"/>
                        <a:sym typeface="Nunito"/>
                      </a:endParaRPr>
                    </a:p>
                  </a:txBody>
                  <a:tcPr marT="91425" marB="91425" marR="91425" marL="91425">
                    <a:solidFill>
                      <a:srgbClr val="FFE599"/>
                    </a:solidFill>
                  </a:tcPr>
                </a:tc>
              </a:tr>
              <a:tr h="440275">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Linear Actuators</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₹1000</a:t>
                      </a:r>
                      <a:endParaRPr sz="1000">
                        <a:solidFill>
                          <a:schemeClr val="dk1"/>
                        </a:solidFill>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4</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1000">
                          <a:latin typeface="Nunito"/>
                          <a:ea typeface="Nunito"/>
                          <a:cs typeface="Nunito"/>
                          <a:sym typeface="Nunito"/>
                        </a:rPr>
                        <a:t>Roland_electronics(HYD)</a:t>
                      </a:r>
                      <a:endParaRPr sz="10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₹4000</a:t>
                      </a:r>
                      <a:endParaRPr sz="1000">
                        <a:latin typeface="Nunito"/>
                        <a:ea typeface="Nunito"/>
                        <a:cs typeface="Nunito"/>
                        <a:sym typeface="Nunito"/>
                      </a:endParaRPr>
                    </a:p>
                  </a:txBody>
                  <a:tcPr marT="91425" marB="91425" marR="91425" marL="91425">
                    <a:solidFill>
                      <a:srgbClr val="FFE599"/>
                    </a:solidFill>
                  </a:tcPr>
                </a:tc>
              </a:tr>
              <a:tr h="306800">
                <a:tc gridSpan="4">
                  <a:txBody>
                    <a:bodyPr/>
                    <a:lstStyle/>
                    <a:p>
                      <a:pPr indent="0" lvl="0" marL="0" rtl="0" algn="r">
                        <a:spcBef>
                          <a:spcPts val="0"/>
                        </a:spcBef>
                        <a:spcAft>
                          <a:spcPts val="0"/>
                        </a:spcAft>
                        <a:buNone/>
                      </a:pPr>
                      <a:r>
                        <a:rPr lang="en" sz="1000">
                          <a:solidFill>
                            <a:schemeClr val="dk1"/>
                          </a:solidFill>
                          <a:latin typeface="Nunito"/>
                          <a:ea typeface="Nunito"/>
                          <a:cs typeface="Nunito"/>
                          <a:sym typeface="Nunito"/>
                        </a:rPr>
                        <a:t>Total Cost:</a:t>
                      </a:r>
                      <a:endParaRPr sz="1000">
                        <a:solidFill>
                          <a:schemeClr val="dk1"/>
                        </a:solidFill>
                        <a:latin typeface="Nunito"/>
                        <a:ea typeface="Nunito"/>
                        <a:cs typeface="Nunito"/>
                        <a:sym typeface="Nunito"/>
                      </a:endParaRPr>
                    </a:p>
                  </a:txBody>
                  <a:tcPr marT="91425" marB="91425" marR="91425" marL="91425">
                    <a:solidFill>
                      <a:srgbClr val="FFE599"/>
                    </a:solidFill>
                  </a:tcPr>
                </a:tc>
                <a:tc hMerge="1"/>
                <a:tc hMerge="1"/>
                <a:tc hMerge="1"/>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₹42,490</a:t>
                      </a:r>
                      <a:endParaRPr sz="1000">
                        <a:solidFill>
                          <a:schemeClr val="dk1"/>
                        </a:solidFill>
                        <a:latin typeface="Nunito"/>
                        <a:ea typeface="Nunito"/>
                        <a:cs typeface="Nunito"/>
                        <a:sym typeface="Nunito"/>
                      </a:endParaRPr>
                    </a:p>
                  </a:txBody>
                  <a:tcPr marT="91425" marB="91425" marR="91425" marL="91425">
                    <a:solidFill>
                      <a:srgbClr val="FFE599"/>
                    </a:solidFill>
                  </a:tcPr>
                </a:tc>
              </a:tr>
            </a:tbl>
          </a:graphicData>
        </a:graphic>
      </p:graphicFrame>
      <p:graphicFrame>
        <p:nvGraphicFramePr>
          <p:cNvPr id="462" name="Google Shape;462;p35"/>
          <p:cNvGraphicFramePr/>
          <p:nvPr/>
        </p:nvGraphicFramePr>
        <p:xfrm>
          <a:off x="5760950" y="110225"/>
          <a:ext cx="3000000" cy="3000000"/>
        </p:xfrm>
        <a:graphic>
          <a:graphicData uri="http://schemas.openxmlformats.org/drawingml/2006/table">
            <a:tbl>
              <a:tblPr>
                <a:noFill/>
                <a:tableStyleId>{4CC11782-3AD8-418E-A00C-8AD2ECF85403}</a:tableStyleId>
              </a:tblPr>
              <a:tblGrid>
                <a:gridCol w="853425"/>
                <a:gridCol w="621875"/>
                <a:gridCol w="490775"/>
                <a:gridCol w="655350"/>
                <a:gridCol w="655350"/>
              </a:tblGrid>
              <a:tr h="288525">
                <a:tc gridSpan="5">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Nunito"/>
                          <a:ea typeface="Nunito"/>
                          <a:cs typeface="Nunito"/>
                          <a:sym typeface="Nunito"/>
                        </a:rPr>
                        <a:t>Details of Mechanical Components </a:t>
                      </a:r>
                      <a:endParaRPr sz="1600">
                        <a:latin typeface="Nunito"/>
                        <a:ea typeface="Nunito"/>
                        <a:cs typeface="Nunito"/>
                        <a:sym typeface="Nunito"/>
                      </a:endParaRPr>
                    </a:p>
                  </a:txBody>
                  <a:tcPr marT="91425" marB="91425" marR="91425" marL="91425">
                    <a:solidFill>
                      <a:srgbClr val="FFE599"/>
                    </a:solidFill>
                  </a:tcPr>
                </a:tc>
                <a:tc hMerge="1"/>
                <a:tc hMerge="1"/>
                <a:tc hMerge="1"/>
                <a:tc hMerge="1"/>
              </a:tr>
              <a:tr h="458800">
                <a:tc>
                  <a:txBody>
                    <a:bodyPr/>
                    <a:lstStyle/>
                    <a:p>
                      <a:pPr indent="0" lvl="0" marL="0" rtl="0" algn="l">
                        <a:spcBef>
                          <a:spcPts val="0"/>
                        </a:spcBef>
                        <a:spcAft>
                          <a:spcPts val="0"/>
                        </a:spcAft>
                        <a:buNone/>
                      </a:pPr>
                      <a:r>
                        <a:rPr lang="en" sz="900">
                          <a:latin typeface="Nunito"/>
                          <a:ea typeface="Nunito"/>
                          <a:cs typeface="Nunito"/>
                          <a:sym typeface="Nunito"/>
                        </a:rPr>
                        <a:t>Item</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Price/unit</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No.of units</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Source</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Total price</a:t>
                      </a:r>
                      <a:endParaRPr sz="900">
                        <a:latin typeface="Nunito"/>
                        <a:ea typeface="Nunito"/>
                        <a:cs typeface="Nunito"/>
                        <a:sym typeface="Nunito"/>
                      </a:endParaRPr>
                    </a:p>
                  </a:txBody>
                  <a:tcPr marT="91425" marB="91425" marR="91425" marL="91425">
                    <a:solidFill>
                      <a:srgbClr val="FFE599"/>
                    </a:solidFill>
                  </a:tcPr>
                </a:tc>
              </a:tr>
              <a:tr h="602200">
                <a:tc>
                  <a:txBody>
                    <a:bodyPr/>
                    <a:lstStyle/>
                    <a:p>
                      <a:pPr indent="0" lvl="0" marL="0" rtl="0" algn="l">
                        <a:spcBef>
                          <a:spcPts val="0"/>
                        </a:spcBef>
                        <a:spcAft>
                          <a:spcPts val="0"/>
                        </a:spcAft>
                        <a:buNone/>
                      </a:pPr>
                      <a:r>
                        <a:rPr lang="en" sz="900">
                          <a:latin typeface="Nunito"/>
                          <a:ea typeface="Nunito"/>
                          <a:cs typeface="Nunito"/>
                          <a:sym typeface="Nunito"/>
                        </a:rPr>
                        <a:t>Tri-star wheel</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₹2500</a:t>
                      </a:r>
                      <a:endParaRPr sz="13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4</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Makers Lab IIITH</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₹10000</a:t>
                      </a:r>
                      <a:endParaRPr sz="1200">
                        <a:latin typeface="Nunito"/>
                        <a:ea typeface="Nunito"/>
                        <a:cs typeface="Nunito"/>
                        <a:sym typeface="Nunito"/>
                      </a:endParaRPr>
                    </a:p>
                  </a:txBody>
                  <a:tcPr marT="91425" marB="91425" marR="91425" marL="91425">
                    <a:solidFill>
                      <a:srgbClr val="FFE599"/>
                    </a:solidFill>
                  </a:tcPr>
                </a:tc>
              </a:tr>
              <a:tr h="729525">
                <a:tc>
                  <a:txBody>
                    <a:bodyPr/>
                    <a:lstStyle/>
                    <a:p>
                      <a:pPr indent="0" lvl="0" marL="0" rtl="0" algn="l">
                        <a:spcBef>
                          <a:spcPts val="0"/>
                        </a:spcBef>
                        <a:spcAft>
                          <a:spcPts val="0"/>
                        </a:spcAft>
                        <a:buNone/>
                      </a:pPr>
                      <a:r>
                        <a:rPr lang="en" sz="900">
                          <a:latin typeface="Nunito"/>
                          <a:ea typeface="Nunito"/>
                          <a:cs typeface="Nunito"/>
                          <a:sym typeface="Nunito"/>
                        </a:rPr>
                        <a:t>Chassis with payload box</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₹4000</a:t>
                      </a:r>
                      <a:endParaRPr sz="13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None/>
                      </a:pPr>
                      <a:r>
                        <a:rPr lang="en" sz="900">
                          <a:latin typeface="Nunito"/>
                          <a:ea typeface="Nunito"/>
                          <a:cs typeface="Nunito"/>
                          <a:sym typeface="Nunito"/>
                        </a:rPr>
                        <a:t>Makers Lab IIITH</a:t>
                      </a:r>
                      <a:endParaRPr sz="900">
                        <a:latin typeface="Nunito"/>
                        <a:ea typeface="Nunito"/>
                        <a:cs typeface="Nunito"/>
                        <a:sym typeface="Nunito"/>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₹4000</a:t>
                      </a:r>
                      <a:endParaRPr sz="1300">
                        <a:latin typeface="Nunito"/>
                        <a:ea typeface="Nunito"/>
                        <a:cs typeface="Nunito"/>
                        <a:sym typeface="Nunito"/>
                      </a:endParaRPr>
                    </a:p>
                  </a:txBody>
                  <a:tcPr marT="91425" marB="91425" marR="91425" marL="91425">
                    <a:solidFill>
                      <a:srgbClr val="FFE599"/>
                    </a:solidFill>
                  </a:tcPr>
                </a:tc>
              </a:tr>
              <a:tr h="315425">
                <a:tc gridSpan="4">
                  <a:txBody>
                    <a:bodyPr/>
                    <a:lstStyle/>
                    <a:p>
                      <a:pPr indent="0" lvl="0" marL="0" rtl="0" algn="r">
                        <a:spcBef>
                          <a:spcPts val="0"/>
                        </a:spcBef>
                        <a:spcAft>
                          <a:spcPts val="0"/>
                        </a:spcAft>
                        <a:buNone/>
                      </a:pPr>
                      <a:r>
                        <a:rPr lang="en" sz="900">
                          <a:latin typeface="Nunito"/>
                          <a:ea typeface="Nunito"/>
                          <a:cs typeface="Nunito"/>
                          <a:sym typeface="Nunito"/>
                        </a:rPr>
                        <a:t>Total:</a:t>
                      </a:r>
                      <a:endParaRPr sz="900">
                        <a:latin typeface="Nunito"/>
                        <a:ea typeface="Nunito"/>
                        <a:cs typeface="Nunito"/>
                        <a:sym typeface="Nunito"/>
                      </a:endParaRPr>
                    </a:p>
                  </a:txBody>
                  <a:tcPr marT="91425" marB="91425" marR="91425" marL="91425">
                    <a:solidFill>
                      <a:srgbClr val="FFE599"/>
                    </a:solidFill>
                  </a:tcPr>
                </a:tc>
                <a:tc hMerge="1"/>
                <a:tc hMerge="1"/>
                <a:tc hMerge="1"/>
                <a:tc>
                  <a:txBody>
                    <a:bodyPr/>
                    <a:lstStyle/>
                    <a:p>
                      <a:pPr indent="0" lvl="0" marL="0" rtl="0" algn="l">
                        <a:spcBef>
                          <a:spcPts val="0"/>
                        </a:spcBef>
                        <a:spcAft>
                          <a:spcPts val="0"/>
                        </a:spcAft>
                        <a:buNone/>
                      </a:pPr>
                      <a:r>
                        <a:rPr lang="en" sz="800">
                          <a:solidFill>
                            <a:schemeClr val="dk1"/>
                          </a:solidFill>
                          <a:latin typeface="Nunito"/>
                          <a:ea typeface="Nunito"/>
                          <a:cs typeface="Nunito"/>
                          <a:sym typeface="Nunito"/>
                        </a:rPr>
                        <a:t>₹</a:t>
                      </a:r>
                      <a:r>
                        <a:rPr lang="en" sz="1000">
                          <a:latin typeface="Nunito"/>
                          <a:ea typeface="Nunito"/>
                          <a:cs typeface="Nunito"/>
                          <a:sym typeface="Nunito"/>
                        </a:rPr>
                        <a:t>14,000</a:t>
                      </a:r>
                      <a:endParaRPr sz="1000">
                        <a:latin typeface="Nunito"/>
                        <a:ea typeface="Nunito"/>
                        <a:cs typeface="Nunito"/>
                        <a:sym typeface="Nunito"/>
                      </a:endParaRPr>
                    </a:p>
                  </a:txBody>
                  <a:tcPr marT="91425" marB="91425" marR="91425" marL="91425">
                    <a:solidFill>
                      <a:srgbClr val="FFE599"/>
                    </a:solidFill>
                  </a:tcPr>
                </a:tc>
              </a:tr>
            </a:tbl>
          </a:graphicData>
        </a:graphic>
      </p:graphicFrame>
      <p:sp>
        <p:nvSpPr>
          <p:cNvPr id="463" name="Google Shape;463;p35"/>
          <p:cNvSpPr/>
          <p:nvPr/>
        </p:nvSpPr>
        <p:spPr>
          <a:xfrm>
            <a:off x="5760950" y="2739725"/>
            <a:ext cx="2432700" cy="1850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Oswald"/>
                <a:ea typeface="Oswald"/>
                <a:cs typeface="Oswald"/>
                <a:sym typeface="Oswald"/>
              </a:rPr>
              <a:t>Total Estimated Cost</a:t>
            </a:r>
            <a:endParaRPr sz="1300">
              <a:latin typeface="Oswald"/>
              <a:ea typeface="Oswald"/>
              <a:cs typeface="Oswald"/>
              <a:sym typeface="Oswald"/>
            </a:endParaRPr>
          </a:p>
          <a:p>
            <a:pPr indent="0" lvl="0" marL="0" rtl="0" algn="l">
              <a:spcBef>
                <a:spcPts val="0"/>
              </a:spcBef>
              <a:spcAft>
                <a:spcPts val="0"/>
              </a:spcAft>
              <a:buNone/>
            </a:pPr>
            <a:r>
              <a:t/>
            </a:r>
            <a:endParaRPr sz="1300">
              <a:latin typeface="Oswald"/>
              <a:ea typeface="Oswald"/>
              <a:cs typeface="Oswald"/>
              <a:sym typeface="Oswald"/>
            </a:endParaRPr>
          </a:p>
          <a:p>
            <a:pPr indent="0" lvl="0" marL="0" rtl="0" algn="l">
              <a:spcBef>
                <a:spcPts val="0"/>
              </a:spcBef>
              <a:spcAft>
                <a:spcPts val="0"/>
              </a:spcAft>
              <a:buNone/>
            </a:pPr>
            <a:r>
              <a:rPr lang="en" sz="1300">
                <a:latin typeface="Oswald"/>
                <a:ea typeface="Oswald"/>
                <a:cs typeface="Oswald"/>
                <a:sym typeface="Oswald"/>
              </a:rPr>
              <a:t>Electrical Components:   </a:t>
            </a:r>
            <a:r>
              <a:rPr lang="en" sz="1300">
                <a:solidFill>
                  <a:schemeClr val="dk1"/>
                </a:solidFill>
                <a:latin typeface="Oswald"/>
                <a:ea typeface="Oswald"/>
                <a:cs typeface="Oswald"/>
                <a:sym typeface="Oswald"/>
              </a:rPr>
              <a:t>₹42,490</a:t>
            </a:r>
            <a:endParaRPr sz="1300">
              <a:solidFill>
                <a:schemeClr val="dk1"/>
              </a:solidFill>
              <a:latin typeface="Oswald"/>
              <a:ea typeface="Oswald"/>
              <a:cs typeface="Oswald"/>
              <a:sym typeface="Oswald"/>
            </a:endParaRPr>
          </a:p>
          <a:p>
            <a:pPr indent="0" lvl="0" marL="0" rtl="0" algn="l">
              <a:spcBef>
                <a:spcPts val="0"/>
              </a:spcBef>
              <a:spcAft>
                <a:spcPts val="0"/>
              </a:spcAft>
              <a:buNone/>
            </a:pPr>
            <a:r>
              <a:rPr lang="en" sz="1300">
                <a:latin typeface="Oswald"/>
                <a:ea typeface="Oswald"/>
                <a:cs typeface="Oswald"/>
                <a:sym typeface="Oswald"/>
              </a:rPr>
              <a:t>Mechanical Components: </a:t>
            </a:r>
            <a:r>
              <a:rPr lang="en" sz="1300">
                <a:solidFill>
                  <a:schemeClr val="dk1"/>
                </a:solidFill>
                <a:latin typeface="Oswald"/>
                <a:ea typeface="Oswald"/>
                <a:cs typeface="Oswald"/>
                <a:sym typeface="Oswald"/>
              </a:rPr>
              <a:t>₹14000</a:t>
            </a:r>
            <a:endParaRPr sz="1300">
              <a:solidFill>
                <a:schemeClr val="dk1"/>
              </a:solidFill>
              <a:latin typeface="Oswald"/>
              <a:ea typeface="Oswald"/>
              <a:cs typeface="Oswald"/>
              <a:sym typeface="Oswald"/>
            </a:endParaRPr>
          </a:p>
          <a:p>
            <a:pPr indent="0" lvl="0" marL="0" rtl="0" algn="l">
              <a:spcBef>
                <a:spcPts val="0"/>
              </a:spcBef>
              <a:spcAft>
                <a:spcPts val="0"/>
              </a:spcAft>
              <a:buNone/>
            </a:pPr>
            <a:r>
              <a:t/>
            </a:r>
            <a:endParaRPr sz="1300">
              <a:latin typeface="Oswald"/>
              <a:ea typeface="Oswald"/>
              <a:cs typeface="Oswald"/>
              <a:sym typeface="Oswald"/>
            </a:endParaRPr>
          </a:p>
          <a:p>
            <a:pPr indent="0" lvl="0" marL="0" rtl="0" algn="l">
              <a:spcBef>
                <a:spcPts val="0"/>
              </a:spcBef>
              <a:spcAft>
                <a:spcPts val="0"/>
              </a:spcAft>
              <a:buNone/>
            </a:pPr>
            <a:r>
              <a:rPr lang="en" sz="1300">
                <a:latin typeface="Oswald"/>
                <a:ea typeface="Oswald"/>
                <a:cs typeface="Oswald"/>
                <a:sym typeface="Oswald"/>
              </a:rPr>
              <a:t>------------------------------------</a:t>
            </a:r>
            <a:endParaRPr sz="1300">
              <a:latin typeface="Oswald"/>
              <a:ea typeface="Oswald"/>
              <a:cs typeface="Oswald"/>
              <a:sym typeface="Oswald"/>
            </a:endParaRPr>
          </a:p>
          <a:p>
            <a:pPr indent="0" lvl="0" marL="0" rtl="0" algn="l">
              <a:spcBef>
                <a:spcPts val="0"/>
              </a:spcBef>
              <a:spcAft>
                <a:spcPts val="0"/>
              </a:spcAft>
              <a:buNone/>
            </a:pPr>
            <a:r>
              <a:rPr lang="en" sz="1300">
                <a:latin typeface="Oswald"/>
                <a:ea typeface="Oswald"/>
                <a:cs typeface="Oswald"/>
                <a:sym typeface="Oswald"/>
              </a:rPr>
              <a:t>Net Total :		</a:t>
            </a:r>
            <a:r>
              <a:rPr lang="en" sz="1300">
                <a:solidFill>
                  <a:schemeClr val="dk1"/>
                </a:solidFill>
                <a:latin typeface="Oswald"/>
                <a:ea typeface="Oswald"/>
                <a:cs typeface="Oswald"/>
                <a:sym typeface="Oswald"/>
              </a:rPr>
              <a:t>₹56,490</a:t>
            </a:r>
            <a:r>
              <a:rPr lang="en" sz="1300">
                <a:latin typeface="Oswald"/>
                <a:ea typeface="Oswald"/>
                <a:cs typeface="Oswald"/>
                <a:sym typeface="Oswald"/>
              </a:rPr>
              <a:t> </a:t>
            </a:r>
            <a:endParaRPr sz="1300">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6"/>
          <p:cNvSpPr/>
          <p:nvPr/>
        </p:nvSpPr>
        <p:spPr>
          <a:xfrm>
            <a:off x="438345" y="162790"/>
            <a:ext cx="7513500" cy="7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2500" u="none" cap="none" strike="noStrike">
                <a:solidFill>
                  <a:srgbClr val="000000"/>
                </a:solidFill>
              </a:rPr>
              <a:t>Execution Plan</a:t>
            </a:r>
            <a:endParaRPr i="0" sz="1900" u="none" cap="none" strike="noStrike">
              <a:solidFill>
                <a:srgbClr val="000000"/>
              </a:solidFill>
            </a:endParaRPr>
          </a:p>
        </p:txBody>
      </p:sp>
      <p:sp>
        <p:nvSpPr>
          <p:cNvPr id="469" name="Google Shape;469;p36"/>
          <p:cNvSpPr/>
          <p:nvPr/>
        </p:nvSpPr>
        <p:spPr>
          <a:xfrm>
            <a:off x="438338" y="882500"/>
            <a:ext cx="1276800" cy="12096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Exploring various solutions based on cost, feasibility, etc.</a:t>
            </a:r>
            <a:endParaRPr b="1" sz="1100">
              <a:solidFill>
                <a:srgbClr val="000000"/>
              </a:solidFill>
            </a:endParaRPr>
          </a:p>
          <a:p>
            <a:pPr indent="0" lvl="0" marL="0" rtl="0" algn="ctr">
              <a:spcBef>
                <a:spcPts val="0"/>
              </a:spcBef>
              <a:spcAft>
                <a:spcPts val="0"/>
              </a:spcAft>
              <a:buNone/>
            </a:pPr>
            <a:r>
              <a:rPr b="1" lang="en" sz="1100">
                <a:solidFill>
                  <a:srgbClr val="000000"/>
                </a:solidFill>
              </a:rPr>
              <a:t>(July 1-2)</a:t>
            </a:r>
            <a:endParaRPr b="1" sz="1100">
              <a:solidFill>
                <a:srgbClr val="000000"/>
              </a:solidFill>
            </a:endParaRPr>
          </a:p>
        </p:txBody>
      </p:sp>
      <p:sp>
        <p:nvSpPr>
          <p:cNvPr id="470" name="Google Shape;470;p36"/>
          <p:cNvSpPr/>
          <p:nvPr/>
        </p:nvSpPr>
        <p:spPr>
          <a:xfrm>
            <a:off x="2036650" y="882500"/>
            <a:ext cx="1218300" cy="12096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Making a list of the requirements for a particular solution.</a:t>
            </a:r>
            <a:endParaRPr b="1" sz="1100">
              <a:solidFill>
                <a:srgbClr val="000000"/>
              </a:solidFill>
            </a:endParaRPr>
          </a:p>
          <a:p>
            <a:pPr indent="0" lvl="0" marL="0" rtl="0" algn="ctr">
              <a:spcBef>
                <a:spcPts val="0"/>
              </a:spcBef>
              <a:spcAft>
                <a:spcPts val="0"/>
              </a:spcAft>
              <a:buNone/>
            </a:pPr>
            <a:r>
              <a:rPr b="1" lang="en" sz="1100">
                <a:solidFill>
                  <a:srgbClr val="000000"/>
                </a:solidFill>
              </a:rPr>
              <a:t>(July 3-4)</a:t>
            </a:r>
            <a:endParaRPr b="1" sz="1100">
              <a:solidFill>
                <a:srgbClr val="000000"/>
              </a:solidFill>
            </a:endParaRPr>
          </a:p>
        </p:txBody>
      </p:sp>
      <p:sp>
        <p:nvSpPr>
          <p:cNvPr id="471" name="Google Shape;471;p36"/>
          <p:cNvSpPr/>
          <p:nvPr/>
        </p:nvSpPr>
        <p:spPr>
          <a:xfrm>
            <a:off x="3655563" y="882500"/>
            <a:ext cx="1390200" cy="12096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Drawing a rough sketch  sketch of the bot and the algorithm flowchart</a:t>
            </a:r>
            <a:endParaRPr b="1" sz="1100">
              <a:solidFill>
                <a:srgbClr val="000000"/>
              </a:solidFill>
            </a:endParaRPr>
          </a:p>
          <a:p>
            <a:pPr indent="0" lvl="0" marL="0" rtl="0" algn="ctr">
              <a:spcBef>
                <a:spcPts val="0"/>
              </a:spcBef>
              <a:spcAft>
                <a:spcPts val="0"/>
              </a:spcAft>
              <a:buNone/>
            </a:pPr>
            <a:r>
              <a:rPr b="1" lang="en" sz="1100">
                <a:solidFill>
                  <a:srgbClr val="000000"/>
                </a:solidFill>
              </a:rPr>
              <a:t>(July 5-7)</a:t>
            </a:r>
            <a:endParaRPr b="1" sz="1100">
              <a:solidFill>
                <a:srgbClr val="000000"/>
              </a:solidFill>
            </a:endParaRPr>
          </a:p>
        </p:txBody>
      </p:sp>
      <p:sp>
        <p:nvSpPr>
          <p:cNvPr id="472" name="Google Shape;472;p36"/>
          <p:cNvSpPr/>
          <p:nvPr/>
        </p:nvSpPr>
        <p:spPr>
          <a:xfrm>
            <a:off x="5448350" y="882500"/>
            <a:ext cx="1450800" cy="12096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Making CAD model of proposed Design using Solidworks and developing code.</a:t>
            </a:r>
            <a:endParaRPr b="1" sz="1000">
              <a:solidFill>
                <a:srgbClr val="000000"/>
              </a:solidFill>
            </a:endParaRPr>
          </a:p>
          <a:p>
            <a:pPr indent="0" lvl="0" marL="0" rtl="0" algn="ctr">
              <a:spcBef>
                <a:spcPts val="0"/>
              </a:spcBef>
              <a:spcAft>
                <a:spcPts val="0"/>
              </a:spcAft>
              <a:buNone/>
            </a:pPr>
            <a:r>
              <a:rPr b="1" lang="en" sz="1000">
                <a:solidFill>
                  <a:srgbClr val="000000"/>
                </a:solidFill>
              </a:rPr>
              <a:t>(July 8-17)</a:t>
            </a:r>
            <a:endParaRPr b="1" sz="1100">
              <a:solidFill>
                <a:srgbClr val="000000"/>
              </a:solidFill>
            </a:endParaRPr>
          </a:p>
        </p:txBody>
      </p:sp>
      <p:sp>
        <p:nvSpPr>
          <p:cNvPr id="473" name="Google Shape;473;p36"/>
          <p:cNvSpPr/>
          <p:nvPr/>
        </p:nvSpPr>
        <p:spPr>
          <a:xfrm>
            <a:off x="7590513" y="874525"/>
            <a:ext cx="1276800" cy="9600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Testing the robot in simulation</a:t>
            </a:r>
            <a:endParaRPr b="1" sz="1100">
              <a:solidFill>
                <a:srgbClr val="000000"/>
              </a:solidFill>
            </a:endParaRPr>
          </a:p>
          <a:p>
            <a:pPr indent="0" lvl="0" marL="0" rtl="0" algn="ctr">
              <a:spcBef>
                <a:spcPts val="0"/>
              </a:spcBef>
              <a:spcAft>
                <a:spcPts val="0"/>
              </a:spcAft>
              <a:buNone/>
            </a:pPr>
            <a:r>
              <a:rPr b="1" lang="en" sz="1100">
                <a:solidFill>
                  <a:srgbClr val="000000"/>
                </a:solidFill>
              </a:rPr>
              <a:t>(July 18-25)</a:t>
            </a:r>
            <a:endParaRPr b="1" sz="900"/>
          </a:p>
        </p:txBody>
      </p:sp>
      <p:sp>
        <p:nvSpPr>
          <p:cNvPr id="474" name="Google Shape;474;p36"/>
          <p:cNvSpPr/>
          <p:nvPr/>
        </p:nvSpPr>
        <p:spPr>
          <a:xfrm>
            <a:off x="7456575" y="2619675"/>
            <a:ext cx="1544700" cy="926400"/>
          </a:xfrm>
          <a:prstGeom prst="roundRect">
            <a:avLst>
              <a:gd fmla="val 16667" name="adj"/>
            </a:avLst>
          </a:prstGeom>
          <a:solidFill>
            <a:srgbClr val="F79646"/>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Improving the algorithm and design based on  the results</a:t>
            </a:r>
            <a:endParaRPr b="1" sz="1100">
              <a:solidFill>
                <a:srgbClr val="000000"/>
              </a:solidFill>
            </a:endParaRPr>
          </a:p>
          <a:p>
            <a:pPr indent="0" lvl="0" marL="0" rtl="0" algn="ctr">
              <a:spcBef>
                <a:spcPts val="0"/>
              </a:spcBef>
              <a:spcAft>
                <a:spcPts val="0"/>
              </a:spcAft>
              <a:buNone/>
            </a:pPr>
            <a:r>
              <a:rPr b="1" lang="en" sz="1100">
                <a:solidFill>
                  <a:srgbClr val="000000"/>
                </a:solidFill>
              </a:rPr>
              <a:t>(July 26- </a:t>
            </a:r>
            <a:r>
              <a:rPr b="1" lang="en" sz="1100"/>
              <a:t>Aug </a:t>
            </a:r>
            <a:r>
              <a:rPr b="1" lang="en" sz="1100">
                <a:solidFill>
                  <a:srgbClr val="000000"/>
                </a:solidFill>
              </a:rPr>
              <a:t>29)</a:t>
            </a:r>
            <a:endParaRPr b="1" sz="1100">
              <a:solidFill>
                <a:srgbClr val="000000"/>
              </a:solidFill>
            </a:endParaRPr>
          </a:p>
        </p:txBody>
      </p:sp>
      <p:sp>
        <p:nvSpPr>
          <p:cNvPr id="475" name="Google Shape;475;p36"/>
          <p:cNvSpPr/>
          <p:nvPr/>
        </p:nvSpPr>
        <p:spPr>
          <a:xfrm>
            <a:off x="5522963" y="2637850"/>
            <a:ext cx="1218300" cy="8901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Order the parts required for the robot.</a:t>
            </a:r>
            <a:endParaRPr b="1" sz="1200"/>
          </a:p>
        </p:txBody>
      </p:sp>
      <p:sp>
        <p:nvSpPr>
          <p:cNvPr id="476" name="Google Shape;476;p36"/>
          <p:cNvSpPr/>
          <p:nvPr/>
        </p:nvSpPr>
        <p:spPr>
          <a:xfrm>
            <a:off x="3718013" y="2637850"/>
            <a:ext cx="1144500" cy="8124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Assemble the hardware</a:t>
            </a:r>
            <a:endParaRPr b="1" sz="1100">
              <a:solidFill>
                <a:srgbClr val="000000"/>
              </a:solidFill>
            </a:endParaRPr>
          </a:p>
        </p:txBody>
      </p:sp>
      <p:sp>
        <p:nvSpPr>
          <p:cNvPr id="477" name="Google Shape;477;p36"/>
          <p:cNvSpPr/>
          <p:nvPr/>
        </p:nvSpPr>
        <p:spPr>
          <a:xfrm>
            <a:off x="1907013" y="2568550"/>
            <a:ext cx="1450800" cy="10287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Testing the Algorithm on the board and verifying the commands without body.</a:t>
            </a:r>
            <a:endParaRPr b="1" sz="800"/>
          </a:p>
        </p:txBody>
      </p:sp>
      <p:sp>
        <p:nvSpPr>
          <p:cNvPr id="478" name="Google Shape;478;p36"/>
          <p:cNvSpPr/>
          <p:nvPr/>
        </p:nvSpPr>
        <p:spPr>
          <a:xfrm>
            <a:off x="438350" y="2568525"/>
            <a:ext cx="1144500" cy="10287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Testing the hypothesis on the bot</a:t>
            </a:r>
            <a:endParaRPr b="1" sz="900"/>
          </a:p>
        </p:txBody>
      </p:sp>
      <p:sp>
        <p:nvSpPr>
          <p:cNvPr id="479" name="Google Shape;479;p36"/>
          <p:cNvSpPr/>
          <p:nvPr/>
        </p:nvSpPr>
        <p:spPr>
          <a:xfrm>
            <a:off x="438350" y="3880125"/>
            <a:ext cx="1144500" cy="7197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Improving the results</a:t>
            </a:r>
            <a:endParaRPr b="1" sz="900"/>
          </a:p>
        </p:txBody>
      </p:sp>
      <p:sp>
        <p:nvSpPr>
          <p:cNvPr id="480" name="Google Shape;480;p36"/>
          <p:cNvSpPr/>
          <p:nvPr/>
        </p:nvSpPr>
        <p:spPr>
          <a:xfrm>
            <a:off x="1980700" y="3880125"/>
            <a:ext cx="1330200" cy="719700"/>
          </a:xfrm>
          <a:prstGeom prst="roundRect">
            <a:avLst>
              <a:gd fmla="val 16667" name="adj"/>
            </a:avLst>
          </a:prstGeom>
          <a:solidFill>
            <a:srgbClr val="4F81B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Final submission</a:t>
            </a:r>
            <a:endParaRPr b="1" sz="1000"/>
          </a:p>
        </p:txBody>
      </p:sp>
      <p:sp>
        <p:nvSpPr>
          <p:cNvPr id="481" name="Google Shape;481;p36"/>
          <p:cNvSpPr/>
          <p:nvPr/>
        </p:nvSpPr>
        <p:spPr>
          <a:xfrm>
            <a:off x="1715138" y="1251775"/>
            <a:ext cx="313500" cy="255000"/>
          </a:xfrm>
          <a:prstGeom prst="righ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3262963" y="1251775"/>
            <a:ext cx="381900" cy="255000"/>
          </a:xfrm>
          <a:prstGeom prst="righ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5056503" y="1251775"/>
            <a:ext cx="391800" cy="255000"/>
          </a:xfrm>
          <a:prstGeom prst="righ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6940925" y="1277925"/>
            <a:ext cx="660600" cy="255000"/>
          </a:xfrm>
          <a:prstGeom prst="righ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8106963" y="1842500"/>
            <a:ext cx="243900" cy="769200"/>
          </a:xfrm>
          <a:prstGeom prst="down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6741263" y="2955400"/>
            <a:ext cx="708900" cy="255000"/>
          </a:xfrm>
          <a:prstGeom prst="lef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4862488" y="2955400"/>
            <a:ext cx="660600" cy="255000"/>
          </a:xfrm>
          <a:prstGeom prst="lef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888650" y="3597225"/>
            <a:ext cx="243900" cy="255000"/>
          </a:xfrm>
          <a:prstGeom prst="down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6174400" y="4020500"/>
            <a:ext cx="199500" cy="132900"/>
          </a:xfrm>
          <a:prstGeom prst="roundRect">
            <a:avLst>
              <a:gd fmla="val 16667" name="adj"/>
            </a:avLst>
          </a:prstGeom>
          <a:solidFill>
            <a:srgbClr val="93C4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6174400" y="4249100"/>
            <a:ext cx="199500" cy="132900"/>
          </a:xfrm>
          <a:prstGeom prst="roundRect">
            <a:avLst>
              <a:gd fmla="val 16667" name="adj"/>
            </a:avLst>
          </a:prstGeom>
          <a:solidFill>
            <a:srgbClr val="F79646"/>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6174400" y="4477700"/>
            <a:ext cx="199500" cy="132900"/>
          </a:xfrm>
          <a:prstGeom prst="roundRect">
            <a:avLst>
              <a:gd fmla="val 16667" name="adj"/>
            </a:avLst>
          </a:prstGeom>
          <a:solidFill>
            <a:srgbClr val="FF525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nvSpPr>
        <p:spPr>
          <a:xfrm>
            <a:off x="6365975" y="3952725"/>
            <a:ext cx="7440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Done</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t/>
            </a:r>
            <a:endParaRPr b="1" sz="900"/>
          </a:p>
        </p:txBody>
      </p:sp>
      <p:sp>
        <p:nvSpPr>
          <p:cNvPr id="493" name="Google Shape;493;p36"/>
          <p:cNvSpPr txBox="1"/>
          <p:nvPr/>
        </p:nvSpPr>
        <p:spPr>
          <a:xfrm>
            <a:off x="6365975" y="4181325"/>
            <a:ext cx="918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In Progress</a:t>
            </a:r>
            <a:endParaRPr b="1" sz="900"/>
          </a:p>
        </p:txBody>
      </p:sp>
      <p:sp>
        <p:nvSpPr>
          <p:cNvPr id="494" name="Google Shape;494;p36"/>
          <p:cNvSpPr txBox="1"/>
          <p:nvPr/>
        </p:nvSpPr>
        <p:spPr>
          <a:xfrm>
            <a:off x="6330863" y="4392325"/>
            <a:ext cx="880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Yet to start</a:t>
            </a:r>
            <a:endParaRPr b="1" sz="900"/>
          </a:p>
        </p:txBody>
      </p:sp>
      <p:sp>
        <p:nvSpPr>
          <p:cNvPr id="495" name="Google Shape;495;p36"/>
          <p:cNvSpPr txBox="1"/>
          <p:nvPr/>
        </p:nvSpPr>
        <p:spPr>
          <a:xfrm>
            <a:off x="4022500" y="3952725"/>
            <a:ext cx="1614300" cy="574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rPr>
              <a:t>Note: </a:t>
            </a:r>
            <a:endParaRPr b="1" sz="1000">
              <a:solidFill>
                <a:srgbClr val="000000"/>
              </a:solidFill>
            </a:endParaRPr>
          </a:p>
          <a:p>
            <a:pPr indent="0" lvl="0" marL="0" rtl="0" algn="l">
              <a:spcBef>
                <a:spcPts val="0"/>
              </a:spcBef>
              <a:spcAft>
                <a:spcPts val="0"/>
              </a:spcAft>
              <a:buNone/>
            </a:pPr>
            <a:r>
              <a:rPr b="1" lang="en" sz="1000">
                <a:solidFill>
                  <a:srgbClr val="000000"/>
                </a:solidFill>
              </a:rPr>
              <a:t>Tentative Timeline</a:t>
            </a:r>
            <a:endParaRPr b="1" sz="1000"/>
          </a:p>
        </p:txBody>
      </p:sp>
      <p:sp>
        <p:nvSpPr>
          <p:cNvPr id="496" name="Google Shape;496;p36"/>
          <p:cNvSpPr/>
          <p:nvPr/>
        </p:nvSpPr>
        <p:spPr>
          <a:xfrm>
            <a:off x="3316650" y="3012600"/>
            <a:ext cx="381900" cy="25500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593525" y="2955375"/>
            <a:ext cx="313500" cy="255000"/>
          </a:xfrm>
          <a:prstGeom prst="lef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593528" y="4112475"/>
            <a:ext cx="381900" cy="255000"/>
          </a:xfrm>
          <a:prstGeom prst="rightArrow">
            <a:avLst>
              <a:gd fmla="val 50000" name="adj1"/>
              <a:gd fmla="val 50000" name="adj2"/>
            </a:avLst>
          </a:prstGeom>
          <a:solidFill>
            <a:srgbClr val="F1C23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7"/>
          <p:cNvSpPr txBox="1"/>
          <p:nvPr>
            <p:ph type="title"/>
          </p:nvPr>
        </p:nvSpPr>
        <p:spPr>
          <a:xfrm>
            <a:off x="67825" y="112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504" name="Google Shape;504;p37"/>
          <p:cNvSpPr txBox="1"/>
          <p:nvPr>
            <p:ph idx="1" type="body"/>
          </p:nvPr>
        </p:nvSpPr>
        <p:spPr>
          <a:xfrm>
            <a:off x="221700" y="685150"/>
            <a:ext cx="8801700" cy="424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u="sng">
                <a:solidFill>
                  <a:schemeClr val="hlink"/>
                </a:solidFill>
                <a:hlinkClick r:id="rId3"/>
              </a:rPr>
              <a:t>https://ieeexplore.ieee.org/document/8675676</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4"/>
              </a:rPr>
              <a:t>https://ieeexplore.ieee.org/document/4525517</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5"/>
              </a:rPr>
              <a:t>https://www-users.cs.umn.edu/~stergios/papers/stair_climbing_IROS02.pdf</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6"/>
              </a:rPr>
              <a:t>https://ieeexplore.ieee.org/document/4525517</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7"/>
              </a:rPr>
              <a:t>https://www.semanticscholar.org/paper/Stairs-Detection-Algorithm-for-Tri-Star-Wheeled-and-Thu/edd12c81adde5f042a3efe1b880fa853c86bb46e</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8"/>
              </a:rPr>
              <a:t>https://www.researchgate.net/publication/256942417_Mechanical_design_and_development_of_tri-star_wheel_system_for_stair_climbing_robot?enrichId=rgreq-94c88eb549b0f51bb614797dcb815d39-XXX&amp;enrichSource=Y292ZXJQYWdlOzI1Njk0MjQxNztBUzoyODkzNzMwNTM1NzEwNzJAMTQ0NjAwMzMyMDI1OA%3D%3D&amp;el=1_x_3&amp;_esc=publicationCoverPdf</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9"/>
              </a:rPr>
              <a:t>https://ieeexplore.ieee.org/document/6385776</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10"/>
              </a:rPr>
              <a:t>https://pdfs.semanticscholar.org/08da/dc36b96498615f18864662fd2184e193a7bb.pdf?_ga=2.206971355.998524130.1593947392-395077216.1593947392</a:t>
            </a:r>
            <a:endParaRPr sz="1400"/>
          </a:p>
          <a:p>
            <a:pPr indent="-317500" lvl="0" marL="457200" rtl="0" algn="l">
              <a:lnSpc>
                <a:spcPct val="115000"/>
              </a:lnSpc>
              <a:spcBef>
                <a:spcPts val="0"/>
              </a:spcBef>
              <a:spcAft>
                <a:spcPts val="0"/>
              </a:spcAft>
              <a:buSzPts val="1400"/>
              <a:buChar char="●"/>
            </a:pPr>
            <a:r>
              <a:rPr lang="en" sz="1400" u="sng">
                <a:solidFill>
                  <a:schemeClr val="hlink"/>
                </a:solidFill>
                <a:hlinkClick r:id="rId11"/>
              </a:rPr>
              <a:t>https://www.semanticscholar.org/paper/The-Tri-Wheel%3A-A-Novel-Robot-Locomotion-Concept-the-Smith/2bb16204150b9640cbf8016b86c908ccab08f634</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43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Assembly</a:t>
            </a:r>
            <a:endParaRPr b="1"/>
          </a:p>
        </p:txBody>
      </p:sp>
      <p:pic>
        <p:nvPicPr>
          <p:cNvPr id="68" name="Google Shape;68;p15"/>
          <p:cNvPicPr preferRelativeResize="0"/>
          <p:nvPr/>
        </p:nvPicPr>
        <p:blipFill rotWithShape="1">
          <a:blip r:embed="rId3">
            <a:alphaModFix/>
          </a:blip>
          <a:srcRect b="20314" l="44160" r="27053" t="22653"/>
          <a:stretch/>
        </p:blipFill>
        <p:spPr>
          <a:xfrm>
            <a:off x="75900" y="725975"/>
            <a:ext cx="1934899" cy="2156439"/>
          </a:xfrm>
          <a:prstGeom prst="rect">
            <a:avLst/>
          </a:prstGeom>
          <a:noFill/>
          <a:ln>
            <a:noFill/>
          </a:ln>
        </p:spPr>
      </p:pic>
      <p:sp>
        <p:nvSpPr>
          <p:cNvPr id="69" name="Google Shape;69;p15"/>
          <p:cNvSpPr/>
          <p:nvPr/>
        </p:nvSpPr>
        <p:spPr>
          <a:xfrm>
            <a:off x="4470950" y="172800"/>
            <a:ext cx="4535100" cy="29073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t>The outer side designed bot contains:</a:t>
            </a:r>
            <a:endParaRPr/>
          </a:p>
          <a:p>
            <a:pPr indent="-317500" lvl="0" marL="457200" rtl="0" algn="just">
              <a:spcBef>
                <a:spcPts val="0"/>
              </a:spcBef>
              <a:spcAft>
                <a:spcPts val="0"/>
              </a:spcAft>
              <a:buSzPts val="1400"/>
              <a:buChar char="●"/>
            </a:pPr>
            <a:r>
              <a:rPr lang="en"/>
              <a:t> 4 Tri Star Wheels for the motion of bot.</a:t>
            </a:r>
            <a:endParaRPr/>
          </a:p>
          <a:p>
            <a:pPr indent="-317500" lvl="0" marL="457200" rtl="0" algn="just">
              <a:spcBef>
                <a:spcPts val="0"/>
              </a:spcBef>
              <a:spcAft>
                <a:spcPts val="0"/>
              </a:spcAft>
              <a:buSzPts val="1400"/>
              <a:buChar char="●"/>
            </a:pPr>
            <a:r>
              <a:rPr lang="en"/>
              <a:t>A gimbal placed at front to hold and maintain stability of camera. </a:t>
            </a:r>
            <a:endParaRPr/>
          </a:p>
          <a:p>
            <a:pPr indent="-317500" lvl="0" marL="457200" rtl="0" algn="just">
              <a:spcBef>
                <a:spcPts val="0"/>
              </a:spcBef>
              <a:spcAft>
                <a:spcPts val="0"/>
              </a:spcAft>
              <a:buSzPts val="1400"/>
              <a:buChar char="●"/>
            </a:pPr>
            <a:r>
              <a:rPr lang="en"/>
              <a:t>A payload compartment with lid is attached to carry the payload. </a:t>
            </a:r>
            <a:endParaRPr/>
          </a:p>
          <a:p>
            <a:pPr indent="-317500" lvl="0" marL="457200" rtl="0" algn="just">
              <a:spcBef>
                <a:spcPts val="0"/>
              </a:spcBef>
              <a:spcAft>
                <a:spcPts val="0"/>
              </a:spcAft>
              <a:buSzPts val="1400"/>
              <a:buChar char="●"/>
            </a:pPr>
            <a:r>
              <a:rPr lang="en"/>
              <a:t>Linear actuators lifting and balancing the payload</a:t>
            </a:r>
            <a:endParaRPr/>
          </a:p>
          <a:p>
            <a:pPr indent="-317500" lvl="0" marL="457200" rtl="0" algn="just">
              <a:spcBef>
                <a:spcPts val="0"/>
              </a:spcBef>
              <a:spcAft>
                <a:spcPts val="0"/>
              </a:spcAft>
              <a:buSzPts val="1400"/>
              <a:buChar char="●"/>
            </a:pPr>
            <a:r>
              <a:rPr lang="en"/>
              <a:t>The required Ultrasonic sensors and Servo Motors are placed around the bot as shown in the right figure.</a:t>
            </a:r>
            <a:endParaRPr/>
          </a:p>
        </p:txBody>
      </p:sp>
      <p:pic>
        <p:nvPicPr>
          <p:cNvPr id="70" name="Google Shape;70;p15"/>
          <p:cNvPicPr preferRelativeResize="0"/>
          <p:nvPr/>
        </p:nvPicPr>
        <p:blipFill>
          <a:blip r:embed="rId4">
            <a:alphaModFix/>
          </a:blip>
          <a:stretch>
            <a:fillRect/>
          </a:stretch>
        </p:blipFill>
        <p:spPr>
          <a:xfrm>
            <a:off x="2070775" y="645082"/>
            <a:ext cx="2340199" cy="2237343"/>
          </a:xfrm>
          <a:prstGeom prst="rect">
            <a:avLst/>
          </a:prstGeom>
          <a:noFill/>
          <a:ln>
            <a:noFill/>
          </a:ln>
        </p:spPr>
      </p:pic>
      <p:pic>
        <p:nvPicPr>
          <p:cNvPr id="71" name="Google Shape;71;p15"/>
          <p:cNvPicPr preferRelativeResize="0"/>
          <p:nvPr/>
        </p:nvPicPr>
        <p:blipFill>
          <a:blip r:embed="rId5">
            <a:alphaModFix/>
          </a:blip>
          <a:stretch>
            <a:fillRect/>
          </a:stretch>
        </p:blipFill>
        <p:spPr>
          <a:xfrm>
            <a:off x="152400" y="3035699"/>
            <a:ext cx="2078840" cy="1955400"/>
          </a:xfrm>
          <a:prstGeom prst="rect">
            <a:avLst/>
          </a:prstGeom>
          <a:noFill/>
          <a:ln>
            <a:noFill/>
          </a:ln>
        </p:spPr>
      </p:pic>
      <p:pic>
        <p:nvPicPr>
          <p:cNvPr id="72" name="Google Shape;72;p15"/>
          <p:cNvPicPr preferRelativeResize="0"/>
          <p:nvPr/>
        </p:nvPicPr>
        <p:blipFill>
          <a:blip r:embed="rId6">
            <a:alphaModFix/>
          </a:blip>
          <a:stretch>
            <a:fillRect/>
          </a:stretch>
        </p:blipFill>
        <p:spPr>
          <a:xfrm>
            <a:off x="2383640" y="3035699"/>
            <a:ext cx="1934910" cy="1764780"/>
          </a:xfrm>
          <a:prstGeom prst="rect">
            <a:avLst/>
          </a:prstGeom>
          <a:noFill/>
          <a:ln>
            <a:noFill/>
          </a:ln>
        </p:spPr>
      </p:pic>
      <p:sp>
        <p:nvSpPr>
          <p:cNvPr id="73" name="Google Shape;73;p15"/>
          <p:cNvSpPr/>
          <p:nvPr/>
        </p:nvSpPr>
        <p:spPr>
          <a:xfrm>
            <a:off x="4538875" y="4309975"/>
            <a:ext cx="4274100" cy="6813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Left top : Isometric View of bot ;</a:t>
            </a:r>
            <a:endParaRPr/>
          </a:p>
          <a:p>
            <a:pPr indent="0" lvl="0" marL="0" rtl="0" algn="l">
              <a:spcBef>
                <a:spcPts val="0"/>
              </a:spcBef>
              <a:spcAft>
                <a:spcPts val="0"/>
              </a:spcAft>
              <a:buNone/>
            </a:pPr>
            <a:r>
              <a:rPr lang="en"/>
              <a:t> Right top : Front view of bot</a:t>
            </a:r>
            <a:endParaRPr/>
          </a:p>
          <a:p>
            <a:pPr indent="0" lvl="0" marL="0" rtl="0" algn="l">
              <a:spcBef>
                <a:spcPts val="0"/>
              </a:spcBef>
              <a:spcAft>
                <a:spcPts val="0"/>
              </a:spcAft>
              <a:buNone/>
            </a:pPr>
            <a:r>
              <a:rPr lang="en"/>
              <a:t>Left bottom &amp; right bottom : Tri star wheel   </a:t>
            </a:r>
            <a:endParaRPr/>
          </a:p>
        </p:txBody>
      </p:sp>
      <p:sp>
        <p:nvSpPr>
          <p:cNvPr id="74" name="Google Shape;74;p15"/>
          <p:cNvSpPr/>
          <p:nvPr/>
        </p:nvSpPr>
        <p:spPr>
          <a:xfrm>
            <a:off x="4654700" y="3146188"/>
            <a:ext cx="4167600" cy="1097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 Tri star wheel is a robust and maneuverable design that has two modes of operation :</a:t>
            </a:r>
            <a:endParaRPr/>
          </a:p>
          <a:p>
            <a:pPr indent="-317500" lvl="0" marL="457200" rtl="0" algn="l">
              <a:spcBef>
                <a:spcPts val="0"/>
              </a:spcBef>
              <a:spcAft>
                <a:spcPts val="0"/>
              </a:spcAft>
              <a:buSzPts val="1400"/>
              <a:buAutoNum type="arabicParenR"/>
            </a:pPr>
            <a:r>
              <a:rPr lang="en"/>
              <a:t>Driving Mode for Motion on surfaces.</a:t>
            </a:r>
            <a:endParaRPr/>
          </a:p>
          <a:p>
            <a:pPr indent="-317500" lvl="0" marL="457200" rtl="0" algn="l">
              <a:spcBef>
                <a:spcPts val="0"/>
              </a:spcBef>
              <a:spcAft>
                <a:spcPts val="0"/>
              </a:spcAft>
              <a:buSzPts val="1400"/>
              <a:buAutoNum type="arabicParenR"/>
            </a:pPr>
            <a:r>
              <a:rPr lang="en"/>
              <a:t>Tumbling Mode for Stair ascent or descent.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0" y="-76200"/>
            <a:ext cx="8520600" cy="4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Wheel Design</a:t>
            </a:r>
            <a:endParaRPr b="1"/>
          </a:p>
        </p:txBody>
      </p:sp>
      <p:pic>
        <p:nvPicPr>
          <p:cNvPr id="80" name="Google Shape;80;p16"/>
          <p:cNvPicPr preferRelativeResize="0"/>
          <p:nvPr/>
        </p:nvPicPr>
        <p:blipFill>
          <a:blip r:embed="rId3">
            <a:alphaModFix/>
          </a:blip>
          <a:stretch>
            <a:fillRect/>
          </a:stretch>
        </p:blipFill>
        <p:spPr>
          <a:xfrm>
            <a:off x="65713" y="764400"/>
            <a:ext cx="2039775" cy="1739400"/>
          </a:xfrm>
          <a:prstGeom prst="rect">
            <a:avLst/>
          </a:prstGeom>
          <a:noFill/>
          <a:ln>
            <a:noFill/>
          </a:ln>
        </p:spPr>
      </p:pic>
      <p:pic>
        <p:nvPicPr>
          <p:cNvPr id="81" name="Google Shape;81;p16"/>
          <p:cNvPicPr preferRelativeResize="0"/>
          <p:nvPr/>
        </p:nvPicPr>
        <p:blipFill>
          <a:blip r:embed="rId4">
            <a:alphaModFix/>
          </a:blip>
          <a:stretch>
            <a:fillRect/>
          </a:stretch>
        </p:blipFill>
        <p:spPr>
          <a:xfrm>
            <a:off x="7352425" y="928500"/>
            <a:ext cx="1802725" cy="1617551"/>
          </a:xfrm>
          <a:prstGeom prst="rect">
            <a:avLst/>
          </a:prstGeom>
          <a:noFill/>
          <a:ln>
            <a:noFill/>
          </a:ln>
        </p:spPr>
      </p:pic>
      <p:sp>
        <p:nvSpPr>
          <p:cNvPr id="82" name="Google Shape;82;p16"/>
          <p:cNvSpPr/>
          <p:nvPr/>
        </p:nvSpPr>
        <p:spPr>
          <a:xfrm>
            <a:off x="59775" y="2637550"/>
            <a:ext cx="4512300" cy="2416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	</a:t>
            </a:r>
            <a:r>
              <a:rPr b="1" lang="en">
                <a:solidFill>
                  <a:schemeClr val="dk1"/>
                </a:solidFill>
              </a:rPr>
              <a:t>Driving Mode Design</a:t>
            </a:r>
            <a:endParaRPr sz="1100"/>
          </a:p>
          <a:p>
            <a:pPr indent="-298450" lvl="0" marL="457200" rtl="0" algn="l">
              <a:spcBef>
                <a:spcPts val="0"/>
              </a:spcBef>
              <a:spcAft>
                <a:spcPts val="0"/>
              </a:spcAft>
              <a:buSzPts val="1100"/>
              <a:buAutoNum type="arabicParenR"/>
            </a:pPr>
            <a:r>
              <a:rPr lang="en" sz="1100"/>
              <a:t>The Motor Shaft is directly connected to the central driving gear.</a:t>
            </a:r>
            <a:endParaRPr sz="1100"/>
          </a:p>
          <a:p>
            <a:pPr indent="-298450" lvl="0" marL="457200" rtl="0" algn="l">
              <a:spcBef>
                <a:spcPts val="0"/>
              </a:spcBef>
              <a:spcAft>
                <a:spcPts val="0"/>
              </a:spcAft>
              <a:buSzPts val="1100"/>
              <a:buAutoNum type="arabicParenR"/>
            </a:pPr>
            <a:r>
              <a:rPr lang="en" sz="1100"/>
              <a:t>Central driving gear is linked to the Large Driving gears (Gear Ratio 1:3).</a:t>
            </a:r>
            <a:endParaRPr sz="1100"/>
          </a:p>
          <a:p>
            <a:pPr indent="-298450" lvl="0" marL="457200" rtl="0" algn="l">
              <a:spcBef>
                <a:spcPts val="0"/>
              </a:spcBef>
              <a:spcAft>
                <a:spcPts val="0"/>
              </a:spcAft>
              <a:buSzPts val="1100"/>
              <a:buAutoNum type="arabicParenR"/>
            </a:pPr>
            <a:r>
              <a:rPr lang="en" sz="1100"/>
              <a:t>These Large Driving Gears are linked to the Idler gears (Gear Ratio 3:1).</a:t>
            </a:r>
            <a:endParaRPr sz="1100"/>
          </a:p>
          <a:p>
            <a:pPr indent="-298450" lvl="0" marL="457200" rtl="0" algn="l">
              <a:spcBef>
                <a:spcPts val="0"/>
              </a:spcBef>
              <a:spcAft>
                <a:spcPts val="0"/>
              </a:spcAft>
              <a:buSzPts val="1100"/>
              <a:buAutoNum type="arabicParenR"/>
            </a:pPr>
            <a:r>
              <a:rPr lang="en" sz="1100"/>
              <a:t>Now, these Idler gears are linked to the Main driving gears which are connected to the wheel shaft.</a:t>
            </a:r>
            <a:endParaRPr sz="1100"/>
          </a:p>
          <a:p>
            <a:pPr indent="-298450" lvl="0" marL="457200" rtl="0" algn="l">
              <a:spcBef>
                <a:spcPts val="0"/>
              </a:spcBef>
              <a:spcAft>
                <a:spcPts val="0"/>
              </a:spcAft>
              <a:buSzPts val="1100"/>
              <a:buAutoNum type="arabicParenR"/>
            </a:pPr>
            <a:r>
              <a:rPr lang="en" sz="1100"/>
              <a:t>This gear design ensures that motor speed and torque is directly delivered to all three wheels simultaneously in this mode..</a:t>
            </a:r>
            <a:endParaRPr sz="1100"/>
          </a:p>
          <a:p>
            <a:pPr indent="-298450" lvl="0" marL="457200" rtl="0" algn="l">
              <a:spcBef>
                <a:spcPts val="0"/>
              </a:spcBef>
              <a:spcAft>
                <a:spcPts val="0"/>
              </a:spcAft>
              <a:buSzPts val="1100"/>
              <a:buAutoNum type="arabicParenR"/>
            </a:pPr>
            <a:r>
              <a:rPr lang="en" sz="1100"/>
              <a:t>Simulation link : </a:t>
            </a:r>
            <a:r>
              <a:rPr lang="en" u="sng">
                <a:solidFill>
                  <a:schemeClr val="accent5"/>
                </a:solidFill>
                <a:latin typeface="Roboto"/>
                <a:ea typeface="Roboto"/>
                <a:cs typeface="Roboto"/>
                <a:sym typeface="Roboto"/>
                <a:hlinkClick r:id="rId5">
                  <a:extLst>
                    <a:ext uri="{A12FA001-AC4F-418D-AE19-62706E023703}">
                      <ahyp:hlinkClr val="tx"/>
                    </a:ext>
                  </a:extLst>
                </a:hlinkClick>
              </a:rPr>
              <a:t>https://youtu.be/Z-jkf5voGJo</a:t>
            </a:r>
            <a:endParaRPr sz="1100"/>
          </a:p>
        </p:txBody>
      </p:sp>
      <p:sp>
        <p:nvSpPr>
          <p:cNvPr id="83" name="Google Shape;83;p16"/>
          <p:cNvSpPr txBox="1"/>
          <p:nvPr/>
        </p:nvSpPr>
        <p:spPr>
          <a:xfrm>
            <a:off x="105200" y="471300"/>
            <a:ext cx="1960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84" name="Google Shape;84;p16"/>
          <p:cNvSpPr txBox="1"/>
          <p:nvPr/>
        </p:nvSpPr>
        <p:spPr>
          <a:xfrm>
            <a:off x="7003550" y="369675"/>
            <a:ext cx="2356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85" name="Google Shape;85;p16"/>
          <p:cNvSpPr/>
          <p:nvPr/>
        </p:nvSpPr>
        <p:spPr>
          <a:xfrm>
            <a:off x="4637200" y="2637550"/>
            <a:ext cx="4427400" cy="2416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Tumbling Mode Design</a:t>
            </a:r>
            <a:endParaRPr b="1"/>
          </a:p>
          <a:p>
            <a:pPr indent="-298450" lvl="0" marL="457200" rtl="0" algn="l">
              <a:spcBef>
                <a:spcPts val="0"/>
              </a:spcBef>
              <a:spcAft>
                <a:spcPts val="0"/>
              </a:spcAft>
              <a:buSzPts val="1100"/>
              <a:buAutoNum type="arabicParenR"/>
            </a:pPr>
            <a:r>
              <a:rPr lang="en" sz="1100"/>
              <a:t>The Central tumbling Gear is </a:t>
            </a:r>
            <a:r>
              <a:rPr b="1" lang="en" sz="1100"/>
              <a:t>NOT </a:t>
            </a:r>
            <a:r>
              <a:rPr lang="en" sz="1100"/>
              <a:t>linked to the motor drive shaft. </a:t>
            </a:r>
            <a:endParaRPr sz="1100"/>
          </a:p>
          <a:p>
            <a:pPr indent="-298450" lvl="0" marL="457200" rtl="0" algn="l">
              <a:spcBef>
                <a:spcPts val="0"/>
              </a:spcBef>
              <a:spcAft>
                <a:spcPts val="0"/>
              </a:spcAft>
              <a:buSzPts val="1100"/>
              <a:buAutoNum type="arabicParenR"/>
            </a:pPr>
            <a:r>
              <a:rPr lang="en" sz="1100"/>
              <a:t>The Central tumbling gear </a:t>
            </a:r>
            <a:r>
              <a:rPr lang="en" sz="1100"/>
              <a:t>is linked to the Small Tumbling gear (Gear Ratio 3:1).</a:t>
            </a:r>
            <a:endParaRPr sz="1100"/>
          </a:p>
          <a:p>
            <a:pPr indent="-298450" lvl="0" marL="457200" rtl="0" algn="l">
              <a:spcBef>
                <a:spcPts val="0"/>
              </a:spcBef>
              <a:spcAft>
                <a:spcPts val="0"/>
              </a:spcAft>
              <a:buSzPts val="1100"/>
              <a:buAutoNum type="arabicParenR"/>
            </a:pPr>
            <a:r>
              <a:rPr lang="en" sz="1100"/>
              <a:t>These small tumbling gear is linked to the Large driving gears.</a:t>
            </a:r>
            <a:endParaRPr sz="1100"/>
          </a:p>
          <a:p>
            <a:pPr indent="-298450" lvl="0" marL="457200" rtl="0" algn="l">
              <a:spcBef>
                <a:spcPts val="0"/>
              </a:spcBef>
              <a:spcAft>
                <a:spcPts val="0"/>
              </a:spcAft>
              <a:buSzPts val="1100"/>
              <a:buAutoNum type="arabicParenR"/>
            </a:pPr>
            <a:r>
              <a:rPr lang="en" sz="1100"/>
              <a:t>Now when we lock the Central Tumbling Gear using Braking Mechanism, the whole Tri Wheel is constrained to rotate about its Central axis.</a:t>
            </a:r>
            <a:endParaRPr sz="1100"/>
          </a:p>
          <a:p>
            <a:pPr indent="-298450" lvl="0" marL="457200" rtl="0" algn="l">
              <a:spcBef>
                <a:spcPts val="0"/>
              </a:spcBef>
              <a:spcAft>
                <a:spcPts val="0"/>
              </a:spcAft>
              <a:buSzPts val="1100"/>
              <a:buAutoNum type="arabicParenR"/>
            </a:pPr>
            <a:r>
              <a:rPr lang="en" sz="1100"/>
              <a:t>This Gear Design ensures three times the Motor torque during Tumbling.</a:t>
            </a:r>
            <a:endParaRPr sz="1100"/>
          </a:p>
          <a:p>
            <a:pPr indent="-298450" lvl="0" marL="457200" rtl="0" algn="l">
              <a:spcBef>
                <a:spcPts val="0"/>
              </a:spcBef>
              <a:spcAft>
                <a:spcPts val="0"/>
              </a:spcAft>
              <a:buSzPts val="1100"/>
              <a:buAutoNum type="arabicParenR"/>
            </a:pPr>
            <a:r>
              <a:rPr lang="en" sz="1100"/>
              <a:t>Simulation link : </a:t>
            </a:r>
            <a:r>
              <a:rPr lang="en" u="sng">
                <a:solidFill>
                  <a:schemeClr val="accent5"/>
                </a:solidFill>
                <a:latin typeface="Roboto"/>
                <a:ea typeface="Roboto"/>
                <a:cs typeface="Roboto"/>
                <a:sym typeface="Roboto"/>
                <a:hlinkClick r:id="rId6">
                  <a:extLst>
                    <a:ext uri="{A12FA001-AC4F-418D-AE19-62706E023703}">
                      <ahyp:hlinkClr val="tx"/>
                    </a:ext>
                  </a:extLst>
                </a:hlinkClick>
              </a:rPr>
              <a:t>https://youtu.be/PUGKdtVIjqo</a:t>
            </a:r>
            <a:endParaRPr sz="1100"/>
          </a:p>
        </p:txBody>
      </p:sp>
      <p:pic>
        <p:nvPicPr>
          <p:cNvPr id="86" name="Google Shape;86;p16"/>
          <p:cNvPicPr preferRelativeResize="0"/>
          <p:nvPr/>
        </p:nvPicPr>
        <p:blipFill>
          <a:blip r:embed="rId7">
            <a:alphaModFix/>
          </a:blip>
          <a:stretch>
            <a:fillRect/>
          </a:stretch>
        </p:blipFill>
        <p:spPr>
          <a:xfrm>
            <a:off x="2257900" y="623700"/>
            <a:ext cx="1022675" cy="786771"/>
          </a:xfrm>
          <a:prstGeom prst="rect">
            <a:avLst/>
          </a:prstGeom>
          <a:noFill/>
          <a:ln>
            <a:noFill/>
          </a:ln>
        </p:spPr>
      </p:pic>
      <p:pic>
        <p:nvPicPr>
          <p:cNvPr id="87" name="Google Shape;87;p16"/>
          <p:cNvPicPr preferRelativeResize="0"/>
          <p:nvPr/>
        </p:nvPicPr>
        <p:blipFill>
          <a:blip r:embed="rId8">
            <a:alphaModFix/>
          </a:blip>
          <a:stretch>
            <a:fillRect/>
          </a:stretch>
        </p:blipFill>
        <p:spPr>
          <a:xfrm>
            <a:off x="4194875" y="533400"/>
            <a:ext cx="914499" cy="883112"/>
          </a:xfrm>
          <a:prstGeom prst="rect">
            <a:avLst/>
          </a:prstGeom>
          <a:noFill/>
          <a:ln>
            <a:noFill/>
          </a:ln>
        </p:spPr>
      </p:pic>
      <p:pic>
        <p:nvPicPr>
          <p:cNvPr id="88" name="Google Shape;88;p16"/>
          <p:cNvPicPr preferRelativeResize="0"/>
          <p:nvPr/>
        </p:nvPicPr>
        <p:blipFill rotWithShape="1">
          <a:blip r:embed="rId9">
            <a:alphaModFix/>
          </a:blip>
          <a:srcRect b="13479" l="40898" r="21740" t="20800"/>
          <a:stretch/>
        </p:blipFill>
        <p:spPr>
          <a:xfrm>
            <a:off x="3276600" y="499050"/>
            <a:ext cx="914499" cy="904842"/>
          </a:xfrm>
          <a:prstGeom prst="rect">
            <a:avLst/>
          </a:prstGeom>
          <a:noFill/>
          <a:ln>
            <a:noFill/>
          </a:ln>
        </p:spPr>
      </p:pic>
      <p:pic>
        <p:nvPicPr>
          <p:cNvPr id="89" name="Google Shape;89;p16"/>
          <p:cNvPicPr preferRelativeResize="0"/>
          <p:nvPr/>
        </p:nvPicPr>
        <p:blipFill rotWithShape="1">
          <a:blip r:embed="rId10">
            <a:alphaModFix/>
          </a:blip>
          <a:srcRect b="13754" l="40457" r="26740" t="21178"/>
          <a:stretch/>
        </p:blipFill>
        <p:spPr>
          <a:xfrm>
            <a:off x="5102900" y="448049"/>
            <a:ext cx="914499" cy="1020377"/>
          </a:xfrm>
          <a:prstGeom prst="rect">
            <a:avLst/>
          </a:prstGeom>
          <a:noFill/>
          <a:ln>
            <a:noFill/>
          </a:ln>
        </p:spPr>
      </p:pic>
      <p:pic>
        <p:nvPicPr>
          <p:cNvPr id="90" name="Google Shape;90;p16"/>
          <p:cNvPicPr preferRelativeResize="0"/>
          <p:nvPr/>
        </p:nvPicPr>
        <p:blipFill rotWithShape="1">
          <a:blip r:embed="rId11">
            <a:alphaModFix/>
          </a:blip>
          <a:srcRect b="19867" l="45122" r="33434" t="29578"/>
          <a:stretch/>
        </p:blipFill>
        <p:spPr>
          <a:xfrm>
            <a:off x="6031050" y="413300"/>
            <a:ext cx="930525" cy="1092625"/>
          </a:xfrm>
          <a:prstGeom prst="rect">
            <a:avLst/>
          </a:prstGeom>
          <a:noFill/>
          <a:ln>
            <a:noFill/>
          </a:ln>
        </p:spPr>
      </p:pic>
      <p:pic>
        <p:nvPicPr>
          <p:cNvPr id="91" name="Google Shape;91;p16"/>
          <p:cNvPicPr preferRelativeResize="0"/>
          <p:nvPr/>
        </p:nvPicPr>
        <p:blipFill rotWithShape="1">
          <a:blip r:embed="rId12">
            <a:alphaModFix/>
          </a:blip>
          <a:srcRect b="14198" l="45194" r="26066" t="21177"/>
          <a:stretch/>
        </p:blipFill>
        <p:spPr>
          <a:xfrm>
            <a:off x="2460350" y="1497625"/>
            <a:ext cx="806656" cy="1020375"/>
          </a:xfrm>
          <a:prstGeom prst="rect">
            <a:avLst/>
          </a:prstGeom>
          <a:noFill/>
          <a:ln>
            <a:noFill/>
          </a:ln>
        </p:spPr>
      </p:pic>
      <p:pic>
        <p:nvPicPr>
          <p:cNvPr id="92" name="Google Shape;92;p16"/>
          <p:cNvPicPr preferRelativeResize="0"/>
          <p:nvPr/>
        </p:nvPicPr>
        <p:blipFill rotWithShape="1">
          <a:blip r:embed="rId13">
            <a:alphaModFix/>
          </a:blip>
          <a:srcRect b="17031" l="44707" r="30358" t="36024"/>
          <a:stretch/>
        </p:blipFill>
        <p:spPr>
          <a:xfrm>
            <a:off x="3325850" y="1472000"/>
            <a:ext cx="914499" cy="968488"/>
          </a:xfrm>
          <a:prstGeom prst="rect">
            <a:avLst/>
          </a:prstGeom>
          <a:noFill/>
          <a:ln>
            <a:noFill/>
          </a:ln>
        </p:spPr>
      </p:pic>
      <p:pic>
        <p:nvPicPr>
          <p:cNvPr id="93" name="Google Shape;93;p16"/>
          <p:cNvPicPr preferRelativeResize="0"/>
          <p:nvPr/>
        </p:nvPicPr>
        <p:blipFill rotWithShape="1">
          <a:blip r:embed="rId14">
            <a:alphaModFix/>
          </a:blip>
          <a:srcRect b="13747" l="40327" r="21403" t="20092"/>
          <a:stretch/>
        </p:blipFill>
        <p:spPr>
          <a:xfrm>
            <a:off x="4239125" y="1525775"/>
            <a:ext cx="930531" cy="904849"/>
          </a:xfrm>
          <a:prstGeom prst="rect">
            <a:avLst/>
          </a:prstGeom>
          <a:noFill/>
          <a:ln>
            <a:noFill/>
          </a:ln>
        </p:spPr>
      </p:pic>
      <p:pic>
        <p:nvPicPr>
          <p:cNvPr id="94" name="Google Shape;94;p16"/>
          <p:cNvPicPr preferRelativeResize="0"/>
          <p:nvPr/>
        </p:nvPicPr>
        <p:blipFill rotWithShape="1">
          <a:blip r:embed="rId15">
            <a:alphaModFix/>
          </a:blip>
          <a:srcRect b="8517" l="44457" r="26743" t="18992"/>
          <a:stretch/>
        </p:blipFill>
        <p:spPr>
          <a:xfrm>
            <a:off x="6198975" y="1510450"/>
            <a:ext cx="806650" cy="883100"/>
          </a:xfrm>
          <a:prstGeom prst="rect">
            <a:avLst/>
          </a:prstGeom>
          <a:noFill/>
          <a:ln>
            <a:noFill/>
          </a:ln>
        </p:spPr>
      </p:pic>
      <p:pic>
        <p:nvPicPr>
          <p:cNvPr id="95" name="Google Shape;95;p16"/>
          <p:cNvPicPr preferRelativeResize="0"/>
          <p:nvPr/>
        </p:nvPicPr>
        <p:blipFill rotWithShape="1">
          <a:blip r:embed="rId16">
            <a:alphaModFix/>
          </a:blip>
          <a:srcRect b="22924" l="50731" r="14523" t="33309"/>
          <a:stretch/>
        </p:blipFill>
        <p:spPr>
          <a:xfrm>
            <a:off x="5162175" y="1574350"/>
            <a:ext cx="1022675" cy="7246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67825" y="0"/>
            <a:ext cx="8491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t>Wheel motion</a:t>
            </a:r>
            <a:endParaRPr b="1"/>
          </a:p>
          <a:p>
            <a:pPr indent="0" lvl="0" marL="0" rtl="0" algn="l">
              <a:spcBef>
                <a:spcPts val="0"/>
              </a:spcBef>
              <a:spcAft>
                <a:spcPts val="0"/>
              </a:spcAft>
              <a:buNone/>
            </a:pPr>
            <a:r>
              <a:t/>
            </a:r>
            <a:endParaRPr/>
          </a:p>
        </p:txBody>
      </p:sp>
      <p:sp>
        <p:nvSpPr>
          <p:cNvPr id="101" name="Google Shape;101;p17"/>
          <p:cNvSpPr txBox="1"/>
          <p:nvPr/>
        </p:nvSpPr>
        <p:spPr>
          <a:xfrm>
            <a:off x="155200" y="2859975"/>
            <a:ext cx="2815500" cy="21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155200" y="2571750"/>
            <a:ext cx="8665200" cy="21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The leftmost Tri-Wheel instance in Figure (left side)  begins in Driving Mode with all three wheels spinning in a clockwise direction. The arrow encircling the centroid of the mechanism indicates the initiation of the braking mechanism to induce tumbling.</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As the Tri-Wheel body begins to rotate about its centroid, it simultaneously continues to translate in a horizontal direction, as indicated by the blue horizontal arrow. As the leading (blue) wheel rolls forward on the flat surface, the top THE TRI-WHEEL MECHANISM  (yellow) wheel begins to rotate forward and lands on the first step and assumes the position as the new leading wheel. At this point, the leading (yellow) wheel rolls forward. As the leading (yellow) wheel approaches the next step, the top (red) wheel swings over top of the yellow wheel and lands on the next step. The pattern continues as the Tri Wheel mechanism effectively “walks” itself up the set of stairs.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103" name="Google Shape;103;p17"/>
          <p:cNvPicPr preferRelativeResize="0"/>
          <p:nvPr/>
        </p:nvPicPr>
        <p:blipFill rotWithShape="1">
          <a:blip r:embed="rId3">
            <a:alphaModFix/>
          </a:blip>
          <a:srcRect b="7051" l="0" r="0" t="13802"/>
          <a:stretch/>
        </p:blipFill>
        <p:spPr>
          <a:xfrm>
            <a:off x="281725" y="598825"/>
            <a:ext cx="4290274" cy="1896726"/>
          </a:xfrm>
          <a:prstGeom prst="rect">
            <a:avLst/>
          </a:prstGeom>
          <a:noFill/>
          <a:ln>
            <a:noFill/>
          </a:ln>
        </p:spPr>
      </p:pic>
      <p:sp>
        <p:nvSpPr>
          <p:cNvPr id="104" name="Google Shape;104;p17"/>
          <p:cNvSpPr/>
          <p:nvPr/>
        </p:nvSpPr>
        <p:spPr>
          <a:xfrm>
            <a:off x="5235175" y="2337475"/>
            <a:ext cx="1074600" cy="25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Ascending</a:t>
            </a:r>
            <a:endParaRPr/>
          </a:p>
        </p:txBody>
      </p:sp>
      <p:sp>
        <p:nvSpPr>
          <p:cNvPr id="105" name="Google Shape;105;p17"/>
          <p:cNvSpPr/>
          <p:nvPr/>
        </p:nvSpPr>
        <p:spPr>
          <a:xfrm>
            <a:off x="7210651" y="2337475"/>
            <a:ext cx="1175100" cy="25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Descending</a:t>
            </a:r>
            <a:endParaRPr/>
          </a:p>
        </p:txBody>
      </p:sp>
      <p:grpSp>
        <p:nvGrpSpPr>
          <p:cNvPr id="106" name="Google Shape;106;p17"/>
          <p:cNvGrpSpPr/>
          <p:nvPr/>
        </p:nvGrpSpPr>
        <p:grpSpPr>
          <a:xfrm>
            <a:off x="6976085" y="316975"/>
            <a:ext cx="1646418" cy="2020500"/>
            <a:chOff x="6873411" y="316975"/>
            <a:chExt cx="1749090" cy="2020500"/>
          </a:xfrm>
        </p:grpSpPr>
        <p:pic>
          <p:nvPicPr>
            <p:cNvPr id="107" name="Google Shape;107;p17"/>
            <p:cNvPicPr preferRelativeResize="0"/>
            <p:nvPr/>
          </p:nvPicPr>
          <p:blipFill>
            <a:blip r:embed="rId4">
              <a:alphaModFix/>
            </a:blip>
            <a:stretch>
              <a:fillRect/>
            </a:stretch>
          </p:blipFill>
          <p:spPr>
            <a:xfrm>
              <a:off x="7017200" y="316975"/>
              <a:ext cx="1605300" cy="1896725"/>
            </a:xfrm>
            <a:prstGeom prst="rect">
              <a:avLst/>
            </a:prstGeom>
            <a:noFill/>
            <a:ln>
              <a:noFill/>
            </a:ln>
          </p:spPr>
        </p:pic>
        <p:sp>
          <p:nvSpPr>
            <p:cNvPr id="108" name="Google Shape;108;p17"/>
            <p:cNvSpPr/>
            <p:nvPr/>
          </p:nvSpPr>
          <p:spPr>
            <a:xfrm>
              <a:off x="6934350" y="316975"/>
              <a:ext cx="187800" cy="202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rot="-2700000">
              <a:off x="6869617" y="1562165"/>
              <a:ext cx="468388" cy="183282"/>
            </a:xfrm>
            <a:prstGeom prst="lef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7"/>
          <p:cNvGrpSpPr/>
          <p:nvPr/>
        </p:nvGrpSpPr>
        <p:grpSpPr>
          <a:xfrm>
            <a:off x="4656077" y="551100"/>
            <a:ext cx="2306340" cy="2020500"/>
            <a:chOff x="4408725" y="551100"/>
            <a:chExt cx="2450164" cy="2020500"/>
          </a:xfrm>
        </p:grpSpPr>
        <p:grpSp>
          <p:nvGrpSpPr>
            <p:cNvPr id="111" name="Google Shape;111;p17"/>
            <p:cNvGrpSpPr/>
            <p:nvPr/>
          </p:nvGrpSpPr>
          <p:grpSpPr>
            <a:xfrm>
              <a:off x="4647463" y="913499"/>
              <a:ext cx="2211427" cy="1295701"/>
              <a:chOff x="4666775" y="836349"/>
              <a:chExt cx="2211427" cy="1295701"/>
            </a:xfrm>
          </p:grpSpPr>
          <p:pic>
            <p:nvPicPr>
              <p:cNvPr id="112" name="Google Shape;112;p17"/>
              <p:cNvPicPr preferRelativeResize="0"/>
              <p:nvPr/>
            </p:nvPicPr>
            <p:blipFill>
              <a:blip r:embed="rId5">
                <a:alphaModFix/>
              </a:blip>
              <a:stretch>
                <a:fillRect/>
              </a:stretch>
            </p:blipFill>
            <p:spPr>
              <a:xfrm>
                <a:off x="4666775" y="867175"/>
                <a:ext cx="2211427" cy="1264876"/>
              </a:xfrm>
              <a:prstGeom prst="rect">
                <a:avLst/>
              </a:prstGeom>
              <a:noFill/>
              <a:ln>
                <a:noFill/>
              </a:ln>
            </p:spPr>
          </p:pic>
          <p:sp>
            <p:nvSpPr>
              <p:cNvPr id="113" name="Google Shape;113;p17"/>
              <p:cNvSpPr/>
              <p:nvPr/>
            </p:nvSpPr>
            <p:spPr>
              <a:xfrm rot="2313055">
                <a:off x="5534734" y="962310"/>
                <a:ext cx="468382" cy="183380"/>
              </a:xfrm>
              <a:prstGeom prst="lef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7"/>
            <p:cNvSpPr/>
            <p:nvPr/>
          </p:nvSpPr>
          <p:spPr>
            <a:xfrm>
              <a:off x="4408725" y="551100"/>
              <a:ext cx="312300" cy="202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13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Robot views ( Showing Electronic Components )</a:t>
            </a:r>
            <a:endParaRPr b="1"/>
          </a:p>
        </p:txBody>
      </p:sp>
      <p:pic>
        <p:nvPicPr>
          <p:cNvPr id="120" name="Google Shape;120;p18"/>
          <p:cNvPicPr preferRelativeResize="0"/>
          <p:nvPr/>
        </p:nvPicPr>
        <p:blipFill>
          <a:blip r:embed="rId3">
            <a:alphaModFix/>
          </a:blip>
          <a:stretch>
            <a:fillRect/>
          </a:stretch>
        </p:blipFill>
        <p:spPr>
          <a:xfrm>
            <a:off x="4381150" y="1292725"/>
            <a:ext cx="4502301" cy="3534200"/>
          </a:xfrm>
          <a:prstGeom prst="rect">
            <a:avLst/>
          </a:prstGeom>
          <a:noFill/>
          <a:ln>
            <a:noFill/>
          </a:ln>
        </p:spPr>
      </p:pic>
      <p:sp>
        <p:nvSpPr>
          <p:cNvPr id="121" name="Google Shape;121;p18"/>
          <p:cNvSpPr txBox="1"/>
          <p:nvPr/>
        </p:nvSpPr>
        <p:spPr>
          <a:xfrm>
            <a:off x="2516650" y="4684250"/>
            <a:ext cx="4638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p:txBody>
      </p:sp>
      <p:pic>
        <p:nvPicPr>
          <p:cNvPr id="122" name="Google Shape;122;p18"/>
          <p:cNvPicPr preferRelativeResize="0"/>
          <p:nvPr/>
        </p:nvPicPr>
        <p:blipFill>
          <a:blip r:embed="rId4">
            <a:alphaModFix/>
          </a:blip>
          <a:stretch>
            <a:fillRect/>
          </a:stretch>
        </p:blipFill>
        <p:spPr>
          <a:xfrm>
            <a:off x="1283175" y="1370232"/>
            <a:ext cx="2340199" cy="2237343"/>
          </a:xfrm>
          <a:prstGeom prst="rect">
            <a:avLst/>
          </a:prstGeom>
          <a:noFill/>
          <a:ln>
            <a:noFill/>
          </a:ln>
        </p:spPr>
      </p:pic>
      <p:sp>
        <p:nvSpPr>
          <p:cNvPr id="123" name="Google Shape;123;p18"/>
          <p:cNvSpPr txBox="1"/>
          <p:nvPr/>
        </p:nvSpPr>
        <p:spPr>
          <a:xfrm>
            <a:off x="367400" y="2331825"/>
            <a:ext cx="15981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Camera in Front stabilized by Gyro Gimle to determine stair and Bot direction</a:t>
            </a:r>
            <a:endParaRPr sz="800"/>
          </a:p>
        </p:txBody>
      </p:sp>
      <p:sp>
        <p:nvSpPr>
          <p:cNvPr id="124" name="Google Shape;124;p18"/>
          <p:cNvSpPr txBox="1"/>
          <p:nvPr/>
        </p:nvSpPr>
        <p:spPr>
          <a:xfrm>
            <a:off x="2150250" y="2028825"/>
            <a:ext cx="6879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Package</a:t>
            </a:r>
            <a:endParaRPr sz="1000"/>
          </a:p>
        </p:txBody>
      </p:sp>
      <p:sp>
        <p:nvSpPr>
          <p:cNvPr id="125" name="Google Shape;125;p18"/>
          <p:cNvSpPr txBox="1"/>
          <p:nvPr/>
        </p:nvSpPr>
        <p:spPr>
          <a:xfrm>
            <a:off x="3559950" y="3112675"/>
            <a:ext cx="7560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Tri-Wheel</a:t>
            </a:r>
            <a:endParaRPr sz="1000"/>
          </a:p>
        </p:txBody>
      </p:sp>
      <p:sp>
        <p:nvSpPr>
          <p:cNvPr id="126" name="Google Shape;126;p18"/>
          <p:cNvSpPr txBox="1"/>
          <p:nvPr/>
        </p:nvSpPr>
        <p:spPr>
          <a:xfrm>
            <a:off x="3124550" y="2478825"/>
            <a:ext cx="7560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Payload Section</a:t>
            </a:r>
            <a:endParaRPr sz="1000"/>
          </a:p>
        </p:txBody>
      </p:sp>
      <p:sp>
        <p:nvSpPr>
          <p:cNvPr id="127" name="Google Shape;127;p18"/>
          <p:cNvSpPr txBox="1"/>
          <p:nvPr/>
        </p:nvSpPr>
        <p:spPr>
          <a:xfrm>
            <a:off x="552150" y="3650700"/>
            <a:ext cx="14133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Horizontally Maintained Ultrasonic Sensors</a:t>
            </a:r>
            <a:endParaRPr sz="800"/>
          </a:p>
        </p:txBody>
      </p:sp>
      <p:sp>
        <p:nvSpPr>
          <p:cNvPr id="128" name="Google Shape;128;p18"/>
          <p:cNvSpPr txBox="1"/>
          <p:nvPr/>
        </p:nvSpPr>
        <p:spPr>
          <a:xfrm>
            <a:off x="2314700" y="3749213"/>
            <a:ext cx="15981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30 degrees to vertical Ultrasonic sensors using servo near two wheels to maintain alignment before stair descent</a:t>
            </a:r>
            <a:endParaRPr sz="800"/>
          </a:p>
        </p:txBody>
      </p:sp>
      <p:cxnSp>
        <p:nvCxnSpPr>
          <p:cNvPr id="129" name="Google Shape;129;p18"/>
          <p:cNvCxnSpPr>
            <a:stCxn id="123" idx="3"/>
          </p:cNvCxnSpPr>
          <p:nvPr/>
        </p:nvCxnSpPr>
        <p:spPr>
          <a:xfrm>
            <a:off x="1965500" y="2556825"/>
            <a:ext cx="349200" cy="152700"/>
          </a:xfrm>
          <a:prstGeom prst="straightConnector1">
            <a:avLst/>
          </a:prstGeom>
          <a:noFill/>
          <a:ln cap="flat" cmpd="sng" w="9525">
            <a:solidFill>
              <a:srgbClr val="000000"/>
            </a:solidFill>
            <a:prstDash val="solid"/>
            <a:round/>
            <a:headEnd len="med" w="med" type="none"/>
            <a:tailEnd len="med" w="med" type="triangle"/>
          </a:ln>
        </p:spPr>
      </p:cxnSp>
      <p:cxnSp>
        <p:nvCxnSpPr>
          <p:cNvPr id="130" name="Google Shape;130;p18"/>
          <p:cNvCxnSpPr>
            <a:stCxn id="126" idx="1"/>
          </p:cNvCxnSpPr>
          <p:nvPr/>
        </p:nvCxnSpPr>
        <p:spPr>
          <a:xfrm rot="10800000">
            <a:off x="2966750" y="2516625"/>
            <a:ext cx="157800" cy="113700"/>
          </a:xfrm>
          <a:prstGeom prst="straightConnector1">
            <a:avLst/>
          </a:prstGeom>
          <a:noFill/>
          <a:ln cap="flat" cmpd="sng" w="9525">
            <a:solidFill>
              <a:srgbClr val="000000"/>
            </a:solidFill>
            <a:prstDash val="solid"/>
            <a:round/>
            <a:headEnd len="med" w="med" type="none"/>
            <a:tailEnd len="med" w="med" type="triangle"/>
          </a:ln>
        </p:spPr>
      </p:cxnSp>
      <p:cxnSp>
        <p:nvCxnSpPr>
          <p:cNvPr id="131" name="Google Shape;131;p18"/>
          <p:cNvCxnSpPr>
            <a:stCxn id="125" idx="1"/>
          </p:cNvCxnSpPr>
          <p:nvPr/>
        </p:nvCxnSpPr>
        <p:spPr>
          <a:xfrm rot="10800000">
            <a:off x="3352350" y="3251275"/>
            <a:ext cx="207600" cy="12900"/>
          </a:xfrm>
          <a:prstGeom prst="straightConnector1">
            <a:avLst/>
          </a:prstGeom>
          <a:noFill/>
          <a:ln cap="flat" cmpd="sng" w="9525">
            <a:solidFill>
              <a:srgbClr val="000000"/>
            </a:solidFill>
            <a:prstDash val="solid"/>
            <a:round/>
            <a:headEnd len="med" w="med" type="none"/>
            <a:tailEnd len="med" w="med" type="triangle"/>
          </a:ln>
        </p:spPr>
      </p:cxnSp>
      <p:cxnSp>
        <p:nvCxnSpPr>
          <p:cNvPr id="132" name="Google Shape;132;p18"/>
          <p:cNvCxnSpPr>
            <a:endCxn id="127" idx="0"/>
          </p:cNvCxnSpPr>
          <p:nvPr/>
        </p:nvCxnSpPr>
        <p:spPr>
          <a:xfrm flipH="1">
            <a:off x="1258800" y="3260700"/>
            <a:ext cx="835500" cy="390000"/>
          </a:xfrm>
          <a:prstGeom prst="straightConnector1">
            <a:avLst/>
          </a:prstGeom>
          <a:noFill/>
          <a:ln cap="flat" cmpd="sng" w="9525">
            <a:solidFill>
              <a:srgbClr val="000000"/>
            </a:solidFill>
            <a:prstDash val="solid"/>
            <a:round/>
            <a:headEnd len="med" w="med" type="none"/>
            <a:tailEnd len="med" w="med" type="triangle"/>
          </a:ln>
        </p:spPr>
      </p:cxnSp>
      <p:cxnSp>
        <p:nvCxnSpPr>
          <p:cNvPr id="133" name="Google Shape;133;p18"/>
          <p:cNvCxnSpPr>
            <a:endCxn id="127" idx="0"/>
          </p:cNvCxnSpPr>
          <p:nvPr/>
        </p:nvCxnSpPr>
        <p:spPr>
          <a:xfrm flipH="1">
            <a:off x="1258800" y="3205500"/>
            <a:ext cx="1413900" cy="445200"/>
          </a:xfrm>
          <a:prstGeom prst="straightConnector1">
            <a:avLst/>
          </a:prstGeom>
          <a:noFill/>
          <a:ln cap="flat" cmpd="sng" w="9525">
            <a:solidFill>
              <a:srgbClr val="000000"/>
            </a:solidFill>
            <a:prstDash val="solid"/>
            <a:round/>
            <a:headEnd len="med" w="med" type="none"/>
            <a:tailEnd len="med" w="med" type="triangle"/>
          </a:ln>
        </p:spPr>
      </p:cxnSp>
      <p:cxnSp>
        <p:nvCxnSpPr>
          <p:cNvPr id="134" name="Google Shape;134;p18"/>
          <p:cNvCxnSpPr>
            <a:endCxn id="128" idx="0"/>
          </p:cNvCxnSpPr>
          <p:nvPr/>
        </p:nvCxnSpPr>
        <p:spPr>
          <a:xfrm>
            <a:off x="2188850" y="3410213"/>
            <a:ext cx="924900" cy="339000"/>
          </a:xfrm>
          <a:prstGeom prst="straightConnector1">
            <a:avLst/>
          </a:prstGeom>
          <a:noFill/>
          <a:ln cap="flat" cmpd="sng" w="9525">
            <a:solidFill>
              <a:srgbClr val="000000"/>
            </a:solidFill>
            <a:prstDash val="solid"/>
            <a:round/>
            <a:headEnd len="med" w="med" type="none"/>
            <a:tailEnd len="med" w="med" type="triangle"/>
          </a:ln>
        </p:spPr>
      </p:cxnSp>
      <p:cxnSp>
        <p:nvCxnSpPr>
          <p:cNvPr id="135" name="Google Shape;135;p18"/>
          <p:cNvCxnSpPr>
            <a:endCxn id="128" idx="0"/>
          </p:cNvCxnSpPr>
          <p:nvPr/>
        </p:nvCxnSpPr>
        <p:spPr>
          <a:xfrm>
            <a:off x="2739950" y="3437813"/>
            <a:ext cx="373800" cy="311400"/>
          </a:xfrm>
          <a:prstGeom prst="straightConnector1">
            <a:avLst/>
          </a:prstGeom>
          <a:noFill/>
          <a:ln cap="flat" cmpd="sng" w="9525">
            <a:solidFill>
              <a:srgbClr val="000000"/>
            </a:solidFill>
            <a:prstDash val="solid"/>
            <a:round/>
            <a:headEnd len="med" w="med" type="none"/>
            <a:tailEnd len="med" w="med" type="triangle"/>
          </a:ln>
        </p:spPr>
      </p:cxnSp>
      <p:sp>
        <p:nvSpPr>
          <p:cNvPr id="136" name="Google Shape;136;p18"/>
          <p:cNvSpPr txBox="1"/>
          <p:nvPr/>
        </p:nvSpPr>
        <p:spPr>
          <a:xfrm>
            <a:off x="1524675" y="973600"/>
            <a:ext cx="22410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Front View of the bot</a:t>
            </a:r>
            <a:endParaRPr b="1"/>
          </a:p>
        </p:txBody>
      </p:sp>
      <p:sp>
        <p:nvSpPr>
          <p:cNvPr id="137" name="Google Shape;137;p18"/>
          <p:cNvSpPr txBox="1"/>
          <p:nvPr/>
        </p:nvSpPr>
        <p:spPr>
          <a:xfrm>
            <a:off x="5875950" y="907988"/>
            <a:ext cx="22410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Top view of the bot</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9"/>
          <p:cNvPicPr preferRelativeResize="0"/>
          <p:nvPr/>
        </p:nvPicPr>
        <p:blipFill>
          <a:blip r:embed="rId3">
            <a:alphaModFix/>
          </a:blip>
          <a:stretch>
            <a:fillRect/>
          </a:stretch>
        </p:blipFill>
        <p:spPr>
          <a:xfrm>
            <a:off x="2577170" y="0"/>
            <a:ext cx="6566830" cy="5143500"/>
          </a:xfrm>
          <a:prstGeom prst="rect">
            <a:avLst/>
          </a:prstGeom>
          <a:noFill/>
          <a:ln>
            <a:noFill/>
          </a:ln>
        </p:spPr>
      </p:pic>
      <p:sp>
        <p:nvSpPr>
          <p:cNvPr id="143" name="Google Shape;143;p19"/>
          <p:cNvSpPr/>
          <p:nvPr/>
        </p:nvSpPr>
        <p:spPr>
          <a:xfrm>
            <a:off x="58125" y="25800"/>
            <a:ext cx="2571600" cy="5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2400" u="none" cap="none" strike="noStrike">
                <a:solidFill>
                  <a:srgbClr val="000000"/>
                </a:solidFill>
              </a:rPr>
              <a:t>Architecture</a:t>
            </a:r>
            <a:endParaRPr i="0" sz="1800" u="none" cap="none" strike="noStrike">
              <a:solidFill>
                <a:srgbClr val="000000"/>
              </a:solidFill>
            </a:endParaRPr>
          </a:p>
        </p:txBody>
      </p:sp>
      <p:sp>
        <p:nvSpPr>
          <p:cNvPr id="144" name="Google Shape;144;p19"/>
          <p:cNvSpPr/>
          <p:nvPr/>
        </p:nvSpPr>
        <p:spPr>
          <a:xfrm>
            <a:off x="107275" y="698375"/>
            <a:ext cx="2474100" cy="1610100"/>
          </a:xfrm>
          <a:prstGeom prst="wedgeRoundRectCallout">
            <a:avLst>
              <a:gd fmla="val 55884" name="adj1"/>
              <a:gd fmla="val 63243" name="adj2"/>
              <a:gd fmla="val 0" name="adj3"/>
            </a:avLst>
          </a:prstGeom>
          <a:solidFill>
            <a:srgbClr val="9BBB59"/>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The diagram describes how the electrical modules are connected in the bot. And explains the transfer of different signals among the modules at a higher level.</a:t>
            </a:r>
            <a:endParaRPr>
              <a:latin typeface="Oswald"/>
              <a:ea typeface="Oswald"/>
              <a:cs typeface="Oswald"/>
              <a:sym typeface="Oswald"/>
            </a:endParaRPr>
          </a:p>
        </p:txBody>
      </p:sp>
      <p:sp>
        <p:nvSpPr>
          <p:cNvPr id="145" name="Google Shape;145;p19"/>
          <p:cNvSpPr/>
          <p:nvPr/>
        </p:nvSpPr>
        <p:spPr>
          <a:xfrm>
            <a:off x="107275" y="2755775"/>
            <a:ext cx="2474100" cy="1610100"/>
          </a:xfrm>
          <a:prstGeom prst="wedgeRoundRectCallout">
            <a:avLst>
              <a:gd fmla="val 55608" name="adj1"/>
              <a:gd fmla="val 62973" name="adj2"/>
              <a:gd fmla="val 0" name="adj3"/>
            </a:avLst>
          </a:prstGeom>
          <a:solidFill>
            <a:srgbClr val="FFD966"/>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Oswald"/>
                <a:ea typeface="Oswald"/>
                <a:cs typeface="Oswald"/>
                <a:sym typeface="Oswald"/>
              </a:rPr>
              <a:t>Note:</a:t>
            </a:r>
            <a:r>
              <a:rPr b="1" lang="en" u="sng">
                <a:latin typeface="Oswald"/>
                <a:ea typeface="Oswald"/>
                <a:cs typeface="Oswald"/>
                <a:sym typeface="Oswald"/>
              </a:rPr>
              <a:t> </a:t>
            </a:r>
            <a:r>
              <a:rPr lang="en">
                <a:latin typeface="Oswald"/>
                <a:ea typeface="Oswald"/>
                <a:cs typeface="Oswald"/>
                <a:sym typeface="Oswald"/>
              </a:rPr>
              <a:t>The Motors and brakes are connected to wheels and linear actuators are used to stabilise payload. The power lining is explained in the previous slide. </a:t>
            </a:r>
            <a:endParaRPr>
              <a:latin typeface="Oswald"/>
              <a:ea typeface="Oswald"/>
              <a:cs typeface="Oswald"/>
              <a:sym typeface="Oswald"/>
            </a:endParaRPr>
          </a:p>
        </p:txBody>
      </p:sp>
      <p:sp>
        <p:nvSpPr>
          <p:cNvPr id="146" name="Google Shape;146;p19"/>
          <p:cNvSpPr/>
          <p:nvPr/>
        </p:nvSpPr>
        <p:spPr>
          <a:xfrm>
            <a:off x="7991425" y="4103325"/>
            <a:ext cx="997200" cy="652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Emergency shutdown</a:t>
            </a:r>
            <a:endParaRPr sz="900"/>
          </a:p>
          <a:p>
            <a:pPr indent="0" lvl="0" marL="0" rtl="0" algn="l">
              <a:spcBef>
                <a:spcPts val="0"/>
              </a:spcBef>
              <a:spcAft>
                <a:spcPts val="0"/>
              </a:spcAft>
              <a:buNone/>
            </a:pPr>
            <a:r>
              <a:rPr lang="en" sz="900"/>
              <a:t>signal receiver</a:t>
            </a:r>
            <a:endParaRPr sz="900"/>
          </a:p>
        </p:txBody>
      </p:sp>
      <p:cxnSp>
        <p:nvCxnSpPr>
          <p:cNvPr id="147" name="Google Shape;147;p19"/>
          <p:cNvCxnSpPr>
            <a:stCxn id="146" idx="1"/>
          </p:cNvCxnSpPr>
          <p:nvPr/>
        </p:nvCxnSpPr>
        <p:spPr>
          <a:xfrm flipH="1">
            <a:off x="7292725" y="4429725"/>
            <a:ext cx="698700" cy="6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555075" y="37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Stair detection using YOLO(You Only Look Once)</a:t>
            </a:r>
            <a:endParaRPr b="1" sz="2600"/>
          </a:p>
        </p:txBody>
      </p:sp>
      <p:sp>
        <p:nvSpPr>
          <p:cNvPr id="153" name="Google Shape;153;p20"/>
          <p:cNvSpPr/>
          <p:nvPr/>
        </p:nvSpPr>
        <p:spPr>
          <a:xfrm>
            <a:off x="698200" y="573801"/>
            <a:ext cx="3662400" cy="1190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nvSpPr>
        <p:spPr>
          <a:xfrm>
            <a:off x="956050" y="684501"/>
            <a:ext cx="3279000" cy="96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		  </a:t>
            </a:r>
            <a:endParaRPr b="1"/>
          </a:p>
          <a:p>
            <a:pPr indent="0" lvl="0" marL="0" rtl="0" algn="just">
              <a:spcBef>
                <a:spcPts val="0"/>
              </a:spcBef>
              <a:spcAft>
                <a:spcPts val="0"/>
              </a:spcAft>
              <a:buNone/>
            </a:pPr>
            <a:r>
              <a:rPr lang="en"/>
              <a:t>We used </a:t>
            </a:r>
            <a:r>
              <a:rPr b="1" lang="en"/>
              <a:t>YOLOv5</a:t>
            </a:r>
            <a:r>
              <a:rPr lang="en"/>
              <a:t> to extract the portion of the image in which the stairs are present.</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sz="1600">
              <a:solidFill>
                <a:schemeClr val="dk1"/>
              </a:solidFill>
            </a:endParaRPr>
          </a:p>
        </p:txBody>
      </p:sp>
      <p:pic>
        <p:nvPicPr>
          <p:cNvPr id="155" name="Google Shape;155;p20"/>
          <p:cNvPicPr preferRelativeResize="0"/>
          <p:nvPr/>
        </p:nvPicPr>
        <p:blipFill>
          <a:blip r:embed="rId3">
            <a:alphaModFix/>
          </a:blip>
          <a:stretch>
            <a:fillRect/>
          </a:stretch>
        </p:blipFill>
        <p:spPr>
          <a:xfrm>
            <a:off x="4989450" y="3185900"/>
            <a:ext cx="4118676" cy="1900200"/>
          </a:xfrm>
          <a:prstGeom prst="rect">
            <a:avLst/>
          </a:prstGeom>
          <a:noFill/>
          <a:ln>
            <a:noFill/>
          </a:ln>
        </p:spPr>
      </p:pic>
      <p:sp>
        <p:nvSpPr>
          <p:cNvPr id="156" name="Google Shape;156;p20"/>
          <p:cNvSpPr txBox="1"/>
          <p:nvPr/>
        </p:nvSpPr>
        <p:spPr>
          <a:xfrm>
            <a:off x="5208038" y="538313"/>
            <a:ext cx="3579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Results after training YOLOv5</a:t>
            </a:r>
            <a:endParaRPr b="1" sz="1500"/>
          </a:p>
        </p:txBody>
      </p:sp>
      <p:grpSp>
        <p:nvGrpSpPr>
          <p:cNvPr id="157" name="Google Shape;157;p20"/>
          <p:cNvGrpSpPr/>
          <p:nvPr/>
        </p:nvGrpSpPr>
        <p:grpSpPr>
          <a:xfrm>
            <a:off x="273781" y="3621260"/>
            <a:ext cx="1546377" cy="1227404"/>
            <a:chOff x="1118221" y="283725"/>
            <a:chExt cx="2090829" cy="4076400"/>
          </a:xfrm>
        </p:grpSpPr>
        <p:sp>
          <p:nvSpPr>
            <p:cNvPr id="158" name="Google Shape;158;p20"/>
            <p:cNvSpPr/>
            <p:nvPr/>
          </p:nvSpPr>
          <p:spPr>
            <a:xfrm>
              <a:off x="1178650" y="283725"/>
              <a:ext cx="2030400" cy="4076400"/>
            </a:xfrm>
            <a:prstGeom prst="re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61" name="Google Shape;161;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162" name="Google Shape;162;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1D7E74"/>
                  </a:solidFill>
                  <a:latin typeface="Roboto"/>
                  <a:ea typeface="Roboto"/>
                  <a:cs typeface="Roboto"/>
                  <a:sym typeface="Roboto"/>
                </a:rPr>
                <a:t>0.044s</a:t>
              </a:r>
              <a:endParaRPr sz="2900">
                <a:solidFill>
                  <a:srgbClr val="1D7E74"/>
                </a:solidFill>
                <a:latin typeface="Roboto Thin"/>
                <a:ea typeface="Roboto Thin"/>
                <a:cs typeface="Roboto Thin"/>
                <a:sym typeface="Roboto Thin"/>
              </a:endParaRPr>
            </a:p>
          </p:txBody>
        </p:sp>
        <p:sp>
          <p:nvSpPr>
            <p:cNvPr id="163" name="Google Shape;163;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   Running Time</a:t>
              </a:r>
              <a:endParaRPr sz="1300">
                <a:solidFill>
                  <a:srgbClr val="FFFFFF"/>
                </a:solidFill>
                <a:latin typeface="Roboto"/>
                <a:ea typeface="Roboto"/>
                <a:cs typeface="Roboto"/>
                <a:sym typeface="Roboto"/>
              </a:endParaRPr>
            </a:p>
          </p:txBody>
        </p:sp>
      </p:grpSp>
      <p:grpSp>
        <p:nvGrpSpPr>
          <p:cNvPr id="165" name="Google Shape;165;p20"/>
          <p:cNvGrpSpPr/>
          <p:nvPr/>
        </p:nvGrpSpPr>
        <p:grpSpPr>
          <a:xfrm>
            <a:off x="1950117" y="3621248"/>
            <a:ext cx="1406500" cy="1235149"/>
            <a:chOff x="1118221" y="283725"/>
            <a:chExt cx="2090829" cy="4076400"/>
          </a:xfrm>
        </p:grpSpPr>
        <p:sp>
          <p:nvSpPr>
            <p:cNvPr id="166" name="Google Shape;166;p20"/>
            <p:cNvSpPr/>
            <p:nvPr/>
          </p:nvSpPr>
          <p:spPr>
            <a:xfrm>
              <a:off x="1178650" y="283725"/>
              <a:ext cx="2030400" cy="4076400"/>
            </a:xfrm>
            <a:prstGeom prst="re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69" name="Google Shape;169;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170" name="Google Shape;170;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1D7E74"/>
                  </a:solidFill>
                  <a:latin typeface="Roboto"/>
                  <a:ea typeface="Roboto"/>
                  <a:cs typeface="Roboto"/>
                  <a:sym typeface="Roboto"/>
                </a:rPr>
                <a:t>0.810</a:t>
              </a:r>
              <a:endParaRPr sz="3100">
                <a:solidFill>
                  <a:srgbClr val="1D7E74"/>
                </a:solidFill>
                <a:latin typeface="Roboto Thin"/>
                <a:ea typeface="Roboto Thin"/>
                <a:cs typeface="Roboto Thin"/>
                <a:sym typeface="Roboto Thin"/>
              </a:endParaRPr>
            </a:p>
          </p:txBody>
        </p:sp>
        <p:sp>
          <p:nvSpPr>
            <p:cNvPr id="171" name="Google Shape;171;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      Precision</a:t>
              </a:r>
              <a:endParaRPr sz="1300">
                <a:solidFill>
                  <a:srgbClr val="FFFFFF"/>
                </a:solidFill>
                <a:latin typeface="Roboto"/>
                <a:ea typeface="Roboto"/>
                <a:cs typeface="Roboto"/>
                <a:sym typeface="Roboto"/>
              </a:endParaRPr>
            </a:p>
          </p:txBody>
        </p:sp>
      </p:grpSp>
      <p:grpSp>
        <p:nvGrpSpPr>
          <p:cNvPr id="173" name="Google Shape;173;p20"/>
          <p:cNvGrpSpPr/>
          <p:nvPr/>
        </p:nvGrpSpPr>
        <p:grpSpPr>
          <a:xfrm>
            <a:off x="3438364" y="3621231"/>
            <a:ext cx="1267669" cy="1235149"/>
            <a:chOff x="1118221" y="283725"/>
            <a:chExt cx="2090829" cy="4076400"/>
          </a:xfrm>
        </p:grpSpPr>
        <p:sp>
          <p:nvSpPr>
            <p:cNvPr id="174" name="Google Shape;174;p20"/>
            <p:cNvSpPr/>
            <p:nvPr/>
          </p:nvSpPr>
          <p:spPr>
            <a:xfrm>
              <a:off x="1178650" y="283725"/>
              <a:ext cx="2030400" cy="4076400"/>
            </a:xfrm>
            <a:prstGeom prst="re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77" name="Google Shape;177;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178" name="Google Shape;178;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1D7E74"/>
                  </a:solidFill>
                  <a:latin typeface="Roboto"/>
                  <a:ea typeface="Roboto"/>
                  <a:cs typeface="Roboto"/>
                  <a:sym typeface="Roboto"/>
                </a:rPr>
                <a:t> </a:t>
              </a:r>
              <a:r>
                <a:rPr b="1" lang="en" sz="2500">
                  <a:solidFill>
                    <a:srgbClr val="1D7E74"/>
                  </a:solidFill>
                  <a:latin typeface="Roboto"/>
                  <a:ea typeface="Roboto"/>
                  <a:cs typeface="Roboto"/>
                  <a:sym typeface="Roboto"/>
                </a:rPr>
                <a:t>0.841</a:t>
              </a:r>
              <a:endParaRPr sz="2500">
                <a:solidFill>
                  <a:srgbClr val="1D7E74"/>
                </a:solidFill>
                <a:latin typeface="Roboto Thin"/>
                <a:ea typeface="Roboto Thin"/>
                <a:cs typeface="Roboto Thin"/>
                <a:sym typeface="Roboto Thin"/>
              </a:endParaRPr>
            </a:p>
          </p:txBody>
        </p:sp>
        <p:sp>
          <p:nvSpPr>
            <p:cNvPr id="179" name="Google Shape;179;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      Recall</a:t>
              </a:r>
              <a:endParaRPr sz="1300">
                <a:solidFill>
                  <a:srgbClr val="FFFFFF"/>
                </a:solidFill>
                <a:latin typeface="Roboto"/>
                <a:ea typeface="Roboto"/>
                <a:cs typeface="Roboto"/>
                <a:sym typeface="Roboto"/>
              </a:endParaRPr>
            </a:p>
          </p:txBody>
        </p:sp>
      </p:grpSp>
      <p:grpSp>
        <p:nvGrpSpPr>
          <p:cNvPr id="181" name="Google Shape;181;p20"/>
          <p:cNvGrpSpPr/>
          <p:nvPr/>
        </p:nvGrpSpPr>
        <p:grpSpPr>
          <a:xfrm>
            <a:off x="174517" y="1914498"/>
            <a:ext cx="989790" cy="1162182"/>
            <a:chOff x="1118221" y="283725"/>
            <a:chExt cx="2099681" cy="4076400"/>
          </a:xfrm>
        </p:grpSpPr>
        <p:sp>
          <p:nvSpPr>
            <p:cNvPr id="182" name="Google Shape;182;p2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169802" y="283842"/>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85" name="Google Shape;185;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186" name="Google Shape;186;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D7E74"/>
                  </a:solidFill>
                  <a:latin typeface="Roboto"/>
                  <a:ea typeface="Roboto"/>
                  <a:cs typeface="Roboto"/>
                  <a:sym typeface="Roboto"/>
                </a:rPr>
                <a:t>1488</a:t>
              </a:r>
              <a:endParaRPr sz="2300">
                <a:solidFill>
                  <a:srgbClr val="1D7E74"/>
                </a:solidFill>
                <a:latin typeface="Roboto Thin"/>
                <a:ea typeface="Roboto Thin"/>
                <a:cs typeface="Roboto Thin"/>
                <a:sym typeface="Roboto Thin"/>
              </a:endParaRPr>
            </a:p>
          </p:txBody>
        </p:sp>
        <p:sp>
          <p:nvSpPr>
            <p:cNvPr id="187" name="Google Shape;187;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  Train set Size</a:t>
              </a:r>
              <a:endParaRPr sz="900">
                <a:solidFill>
                  <a:srgbClr val="FFFFFF"/>
                </a:solidFill>
                <a:latin typeface="Roboto"/>
                <a:ea typeface="Roboto"/>
                <a:cs typeface="Roboto"/>
                <a:sym typeface="Roboto"/>
              </a:endParaRPr>
            </a:p>
          </p:txBody>
        </p:sp>
      </p:grpSp>
      <p:grpSp>
        <p:nvGrpSpPr>
          <p:cNvPr id="189" name="Google Shape;189;p20"/>
          <p:cNvGrpSpPr/>
          <p:nvPr/>
        </p:nvGrpSpPr>
        <p:grpSpPr>
          <a:xfrm>
            <a:off x="3831389" y="1893961"/>
            <a:ext cx="1243439" cy="1233667"/>
            <a:chOff x="1118182" y="250643"/>
            <a:chExt cx="2090868" cy="4109482"/>
          </a:xfrm>
        </p:grpSpPr>
        <p:sp>
          <p:nvSpPr>
            <p:cNvPr id="190" name="Google Shape;190;p2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118182" y="250643"/>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193" name="Google Shape;193;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194" name="Google Shape;194;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1D7E74"/>
                  </a:solidFill>
                  <a:latin typeface="Roboto"/>
                  <a:ea typeface="Roboto"/>
                  <a:cs typeface="Roboto"/>
                  <a:sym typeface="Roboto"/>
                </a:rPr>
                <a:t>  0.4</a:t>
              </a:r>
              <a:endParaRPr sz="3100">
                <a:solidFill>
                  <a:srgbClr val="1D7E74"/>
                </a:solidFill>
                <a:latin typeface="Roboto Thin"/>
                <a:ea typeface="Roboto Thin"/>
                <a:cs typeface="Roboto Thin"/>
                <a:sym typeface="Roboto Thin"/>
              </a:endParaRPr>
            </a:p>
          </p:txBody>
        </p:sp>
        <p:sp>
          <p:nvSpPr>
            <p:cNvPr id="195" name="Google Shape;195;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FFFFFF"/>
                  </a:solidFill>
                  <a:latin typeface="Roboto"/>
                  <a:ea typeface="Roboto"/>
                  <a:cs typeface="Roboto"/>
                  <a:sym typeface="Roboto"/>
                </a:rPr>
                <a:t>Confidence Threshold</a:t>
              </a:r>
              <a:endParaRPr b="1" sz="800">
                <a:solidFill>
                  <a:srgbClr val="FFFFFF"/>
                </a:solidFill>
                <a:latin typeface="Roboto"/>
                <a:ea typeface="Roboto"/>
                <a:cs typeface="Roboto"/>
                <a:sym typeface="Roboto"/>
              </a:endParaRPr>
            </a:p>
          </p:txBody>
        </p:sp>
      </p:grpSp>
      <p:grpSp>
        <p:nvGrpSpPr>
          <p:cNvPr id="197" name="Google Shape;197;p20"/>
          <p:cNvGrpSpPr/>
          <p:nvPr/>
        </p:nvGrpSpPr>
        <p:grpSpPr>
          <a:xfrm>
            <a:off x="2629832" y="1895695"/>
            <a:ext cx="1163337" cy="1227666"/>
            <a:chOff x="1118221" y="241824"/>
            <a:chExt cx="2090829" cy="4118301"/>
          </a:xfrm>
        </p:grpSpPr>
        <p:sp>
          <p:nvSpPr>
            <p:cNvPr id="198" name="Google Shape;198;p20"/>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139611" y="241824"/>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201" name="Google Shape;201;p20"/>
            <p:cNvSpPr/>
            <p:nvPr/>
          </p:nvSpPr>
          <p:spPr>
            <a:xfrm>
              <a:off x="1118221" y="17441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202" name="Google Shape;202;p2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Roboto"/>
                  <a:ea typeface="Roboto"/>
                  <a:cs typeface="Roboto"/>
                  <a:sym typeface="Roboto"/>
                </a:rPr>
                <a:t>  0.5</a:t>
              </a:r>
              <a:endParaRPr sz="2800">
                <a:solidFill>
                  <a:srgbClr val="1D7E74"/>
                </a:solidFill>
                <a:latin typeface="Roboto Thin"/>
                <a:ea typeface="Roboto Thin"/>
                <a:cs typeface="Roboto Thin"/>
                <a:sym typeface="Roboto Thin"/>
              </a:endParaRPr>
            </a:p>
          </p:txBody>
        </p:sp>
        <p:sp>
          <p:nvSpPr>
            <p:cNvPr id="203" name="Google Shape;203;p20"/>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     </a:t>
              </a:r>
              <a:r>
                <a:rPr b="1" lang="en" sz="800">
                  <a:solidFill>
                    <a:srgbClr val="FFFFFF"/>
                  </a:solidFill>
                  <a:latin typeface="Roboto"/>
                  <a:ea typeface="Roboto"/>
                  <a:cs typeface="Roboto"/>
                  <a:sym typeface="Roboto"/>
                </a:rPr>
                <a:t>IOU</a:t>
              </a:r>
              <a:r>
                <a:rPr b="1" lang="en" sz="1500">
                  <a:solidFill>
                    <a:srgbClr val="FFFFFF"/>
                  </a:solidFill>
                  <a:latin typeface="Roboto"/>
                  <a:ea typeface="Roboto"/>
                  <a:cs typeface="Roboto"/>
                  <a:sym typeface="Roboto"/>
                </a:rPr>
                <a:t> </a:t>
              </a:r>
              <a:r>
                <a:rPr b="1" lang="en" sz="900">
                  <a:solidFill>
                    <a:srgbClr val="FFFFFF"/>
                  </a:solidFill>
                  <a:latin typeface="Roboto"/>
                  <a:ea typeface="Roboto"/>
                  <a:cs typeface="Roboto"/>
                  <a:sym typeface="Roboto"/>
                </a:rPr>
                <a:t>Threshold</a:t>
              </a:r>
              <a:endParaRPr b="1" sz="900">
                <a:solidFill>
                  <a:srgbClr val="FFFFFF"/>
                </a:solidFill>
                <a:latin typeface="Roboto"/>
                <a:ea typeface="Roboto"/>
                <a:cs typeface="Roboto"/>
                <a:sym typeface="Roboto"/>
              </a:endParaRPr>
            </a:p>
          </p:txBody>
        </p:sp>
      </p:grpSp>
      <p:grpSp>
        <p:nvGrpSpPr>
          <p:cNvPr id="205" name="Google Shape;205;p20"/>
          <p:cNvGrpSpPr/>
          <p:nvPr/>
        </p:nvGrpSpPr>
        <p:grpSpPr>
          <a:xfrm>
            <a:off x="1163198" y="1900735"/>
            <a:ext cx="1428396" cy="1190692"/>
            <a:chOff x="-1097978" y="-1467499"/>
            <a:chExt cx="1512330" cy="2712900"/>
          </a:xfrm>
        </p:grpSpPr>
        <p:sp>
          <p:nvSpPr>
            <p:cNvPr id="206" name="Google Shape;206;p20"/>
            <p:cNvSpPr/>
            <p:nvPr/>
          </p:nvSpPr>
          <p:spPr>
            <a:xfrm>
              <a:off x="-1054454" y="-1467499"/>
              <a:ext cx="1462500" cy="27129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060747" y="-1450549"/>
              <a:ext cx="1475100" cy="1609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014644" y="-840999"/>
              <a:ext cx="1307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D7E74"/>
                </a:solidFill>
                <a:latin typeface="Roboto Medium"/>
                <a:ea typeface="Roboto Medium"/>
                <a:cs typeface="Roboto Medium"/>
                <a:sym typeface="Roboto Medium"/>
              </a:endParaRPr>
            </a:p>
          </p:txBody>
        </p:sp>
        <p:sp>
          <p:nvSpPr>
            <p:cNvPr id="209" name="Google Shape;209;p20"/>
            <p:cNvSpPr/>
            <p:nvPr/>
          </p:nvSpPr>
          <p:spPr>
            <a:xfrm>
              <a:off x="-1097978" y="-495625"/>
              <a:ext cx="1307400" cy="5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4"/>
                </a:solidFill>
                <a:latin typeface="Roboto"/>
                <a:ea typeface="Roboto"/>
                <a:cs typeface="Roboto"/>
                <a:sym typeface="Roboto"/>
              </a:endParaRPr>
            </a:p>
          </p:txBody>
        </p:sp>
        <p:sp>
          <p:nvSpPr>
            <p:cNvPr id="210" name="Google Shape;210;p20"/>
            <p:cNvSpPr/>
            <p:nvPr/>
          </p:nvSpPr>
          <p:spPr>
            <a:xfrm>
              <a:off x="-1014696" y="-1343126"/>
              <a:ext cx="13074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D7E74"/>
                  </a:solidFill>
                  <a:latin typeface="Roboto"/>
                  <a:ea typeface="Roboto"/>
                  <a:cs typeface="Roboto"/>
                  <a:sym typeface="Roboto"/>
                </a:rPr>
                <a:t>288x416</a:t>
              </a:r>
              <a:endParaRPr sz="2000">
                <a:solidFill>
                  <a:srgbClr val="1D7E74"/>
                </a:solidFill>
                <a:latin typeface="Roboto Thin"/>
                <a:ea typeface="Roboto Thin"/>
                <a:cs typeface="Roboto Thin"/>
                <a:sym typeface="Roboto Thin"/>
              </a:endParaRPr>
            </a:p>
          </p:txBody>
        </p:sp>
        <p:sp>
          <p:nvSpPr>
            <p:cNvPr id="211" name="Google Shape;211;p20"/>
            <p:cNvSpPr/>
            <p:nvPr/>
          </p:nvSpPr>
          <p:spPr>
            <a:xfrm rot="5400000">
              <a:off x="-496280" y="189780"/>
              <a:ext cx="258900" cy="2004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1097916" y="455075"/>
              <a:ext cx="1462500" cy="72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  </a:t>
              </a:r>
              <a:r>
                <a:rPr lang="en" sz="1000">
                  <a:solidFill>
                    <a:srgbClr val="FFFFFF"/>
                  </a:solidFill>
                  <a:latin typeface="Roboto"/>
                  <a:ea typeface="Roboto"/>
                  <a:cs typeface="Roboto"/>
                  <a:sym typeface="Roboto"/>
                </a:rPr>
                <a:t>Training Image Size</a:t>
              </a:r>
              <a:endParaRPr sz="1000">
                <a:solidFill>
                  <a:srgbClr val="FFFFFF"/>
                </a:solidFill>
                <a:latin typeface="Roboto"/>
                <a:ea typeface="Roboto"/>
                <a:cs typeface="Roboto"/>
                <a:sym typeface="Roboto"/>
              </a:endParaRPr>
            </a:p>
          </p:txBody>
        </p:sp>
      </p:grpSp>
      <p:sp>
        <p:nvSpPr>
          <p:cNvPr id="213" name="Google Shape;213;p20"/>
          <p:cNvSpPr/>
          <p:nvPr/>
        </p:nvSpPr>
        <p:spPr>
          <a:xfrm>
            <a:off x="919000" y="3185888"/>
            <a:ext cx="3220800" cy="377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Results on Test</a:t>
            </a:r>
            <a:endParaRPr b="1"/>
          </a:p>
        </p:txBody>
      </p:sp>
      <p:sp>
        <p:nvSpPr>
          <p:cNvPr id="214" name="Google Shape;214;p20"/>
          <p:cNvSpPr txBox="1"/>
          <p:nvPr/>
        </p:nvSpPr>
        <p:spPr>
          <a:xfrm>
            <a:off x="1668475" y="573800"/>
            <a:ext cx="16575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rPr>
              <a:t>YOLOv5</a:t>
            </a:r>
            <a:endParaRPr sz="1500"/>
          </a:p>
        </p:txBody>
      </p:sp>
      <p:pic>
        <p:nvPicPr>
          <p:cNvPr id="215" name="Google Shape;215;p20"/>
          <p:cNvPicPr preferRelativeResize="0"/>
          <p:nvPr/>
        </p:nvPicPr>
        <p:blipFill>
          <a:blip r:embed="rId4">
            <a:alphaModFix/>
          </a:blip>
          <a:stretch>
            <a:fillRect/>
          </a:stretch>
        </p:blipFill>
        <p:spPr>
          <a:xfrm>
            <a:off x="5552925" y="981878"/>
            <a:ext cx="2991701" cy="1682826"/>
          </a:xfrm>
          <a:prstGeom prst="rect">
            <a:avLst/>
          </a:prstGeom>
          <a:noFill/>
          <a:ln>
            <a:noFill/>
          </a:ln>
        </p:spPr>
      </p:pic>
      <p:sp>
        <p:nvSpPr>
          <p:cNvPr id="216" name="Google Shape;216;p20"/>
          <p:cNvSpPr/>
          <p:nvPr/>
        </p:nvSpPr>
        <p:spPr>
          <a:xfrm>
            <a:off x="5208050" y="2720850"/>
            <a:ext cx="3787500" cy="408900"/>
          </a:xfrm>
          <a:prstGeom prst="roundRect">
            <a:avLst>
              <a:gd fmla="val 16667" name="adj"/>
            </a:avLst>
          </a:prstGeom>
          <a:gradFill>
            <a:gsLst>
              <a:gs pos="0">
                <a:srgbClr val="FDECDB"/>
              </a:gs>
              <a:gs pos="100000">
                <a:srgbClr val="F0A9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Full video at: </a:t>
            </a:r>
            <a:r>
              <a:rPr lang="en" u="sng">
                <a:solidFill>
                  <a:schemeClr val="hlink"/>
                </a:solidFill>
                <a:hlinkClick r:id="rId5"/>
              </a:rPr>
              <a:t>shorturl.at/pLR01</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220425" y="118350"/>
            <a:ext cx="865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Vision Algorithm for ascending (Planning and Perception)</a:t>
            </a:r>
            <a:endParaRPr b="1" sz="2400"/>
          </a:p>
        </p:txBody>
      </p:sp>
      <p:grpSp>
        <p:nvGrpSpPr>
          <p:cNvPr id="222" name="Google Shape;222;p21"/>
          <p:cNvGrpSpPr/>
          <p:nvPr/>
        </p:nvGrpSpPr>
        <p:grpSpPr>
          <a:xfrm>
            <a:off x="529484" y="1037648"/>
            <a:ext cx="3645533" cy="1920698"/>
            <a:chOff x="618269" y="1069146"/>
            <a:chExt cx="3612300" cy="3849095"/>
          </a:xfrm>
        </p:grpSpPr>
        <p:sp>
          <p:nvSpPr>
            <p:cNvPr id="223" name="Google Shape;223;p21"/>
            <p:cNvSpPr/>
            <p:nvPr/>
          </p:nvSpPr>
          <p:spPr>
            <a:xfrm>
              <a:off x="618269" y="1451741"/>
              <a:ext cx="3612300" cy="3466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nvSpPr>
          <p:spPr>
            <a:xfrm>
              <a:off x="639284" y="1069146"/>
              <a:ext cx="3507600" cy="3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lang="en">
                  <a:solidFill>
                    <a:schemeClr val="dk1"/>
                  </a:solidFill>
                </a:rPr>
                <a:t>W</a:t>
              </a:r>
              <a:r>
                <a:rPr lang="en">
                  <a:solidFill>
                    <a:schemeClr val="dk1"/>
                  </a:solidFill>
                </a:rPr>
                <a:t>e run edge detection, linking and line fitting algorithm in real-time on the portion of image within the bounding box </a:t>
              </a:r>
              <a:r>
                <a:rPr b="1" lang="en">
                  <a:solidFill>
                    <a:schemeClr val="dk1"/>
                  </a:solidFill>
                </a:rPr>
                <a:t>(refer slide 10)</a:t>
              </a:r>
              <a:r>
                <a:rPr lang="en">
                  <a:solidFill>
                    <a:schemeClr val="dk1"/>
                  </a:solidFill>
                </a:rPr>
                <a:t>. This eliminates the side wheels and the bot body from the camera image.</a:t>
              </a:r>
              <a:endParaRPr sz="1600"/>
            </a:p>
          </p:txBody>
        </p:sp>
      </p:grpSp>
      <p:pic>
        <p:nvPicPr>
          <p:cNvPr id="225" name="Google Shape;225;p21"/>
          <p:cNvPicPr preferRelativeResize="0"/>
          <p:nvPr/>
        </p:nvPicPr>
        <p:blipFill>
          <a:blip r:embed="rId3">
            <a:alphaModFix/>
          </a:blip>
          <a:stretch>
            <a:fillRect/>
          </a:stretch>
        </p:blipFill>
        <p:spPr>
          <a:xfrm>
            <a:off x="4709850" y="1858826"/>
            <a:ext cx="3696888" cy="2079500"/>
          </a:xfrm>
          <a:prstGeom prst="rect">
            <a:avLst/>
          </a:prstGeom>
          <a:noFill/>
          <a:ln>
            <a:noFill/>
          </a:ln>
        </p:spPr>
      </p:pic>
      <p:sp>
        <p:nvSpPr>
          <p:cNvPr id="226" name="Google Shape;226;p21"/>
          <p:cNvSpPr txBox="1"/>
          <p:nvPr/>
        </p:nvSpPr>
        <p:spPr>
          <a:xfrm>
            <a:off x="4572000" y="785350"/>
            <a:ext cx="3732900" cy="6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Final output after running YOLO and this algorithm on our simulation</a:t>
            </a:r>
            <a:endParaRPr b="1" sz="1500"/>
          </a:p>
        </p:txBody>
      </p:sp>
      <p:sp>
        <p:nvSpPr>
          <p:cNvPr id="227" name="Google Shape;227;p21"/>
          <p:cNvSpPr/>
          <p:nvPr/>
        </p:nvSpPr>
        <p:spPr>
          <a:xfrm>
            <a:off x="4709825" y="4010075"/>
            <a:ext cx="3696900" cy="889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rtl="0" algn="l">
              <a:spcBef>
                <a:spcPts val="0"/>
              </a:spcBef>
              <a:spcAft>
                <a:spcPts val="0"/>
              </a:spcAft>
              <a:buSzPts val="800"/>
              <a:buChar char="➔"/>
            </a:pPr>
            <a:r>
              <a:rPr b="1" lang="en" sz="900">
                <a:solidFill>
                  <a:schemeClr val="dk1"/>
                </a:solidFill>
              </a:rPr>
              <a:t>The red rectangle denotes the bounding box showing confidence of stair detection by YOLO.</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The white lines denote stair edges.</a:t>
            </a:r>
            <a:endParaRPr b="1" sz="900">
              <a:solidFill>
                <a:schemeClr val="dk1"/>
              </a:solidFill>
            </a:endParaRPr>
          </a:p>
          <a:p>
            <a:pPr indent="-285750" lvl="0" marL="457200" rtl="0" algn="l">
              <a:spcBef>
                <a:spcPts val="0"/>
              </a:spcBef>
              <a:spcAft>
                <a:spcPts val="0"/>
              </a:spcAft>
              <a:buClr>
                <a:schemeClr val="dk1"/>
              </a:buClr>
              <a:buSzPts val="900"/>
              <a:buChar char="➔"/>
            </a:pPr>
            <a:r>
              <a:rPr b="1" lang="en" sz="900">
                <a:solidFill>
                  <a:schemeClr val="dk1"/>
                </a:solidFill>
              </a:rPr>
              <a:t>The red points are midpoints of obtained edges.</a:t>
            </a:r>
            <a:endParaRPr b="1" sz="900">
              <a:solidFill>
                <a:schemeClr val="dk1"/>
              </a:solidFill>
            </a:endParaRPr>
          </a:p>
          <a:p>
            <a:pPr indent="-285750" lvl="0" marL="457200" rtl="0" algn="l">
              <a:spcBef>
                <a:spcPts val="0"/>
              </a:spcBef>
              <a:spcAft>
                <a:spcPts val="0"/>
              </a:spcAft>
              <a:buSzPts val="900"/>
              <a:buChar char="➔"/>
            </a:pPr>
            <a:r>
              <a:rPr b="1" lang="en" sz="900"/>
              <a:t>The central red line denotes the desired heading orientation.</a:t>
            </a:r>
            <a:endParaRPr b="1" sz="900"/>
          </a:p>
        </p:txBody>
      </p:sp>
      <p:sp>
        <p:nvSpPr>
          <p:cNvPr id="228" name="Google Shape;228;p21"/>
          <p:cNvSpPr/>
          <p:nvPr/>
        </p:nvSpPr>
        <p:spPr>
          <a:xfrm>
            <a:off x="648550" y="691050"/>
            <a:ext cx="3407400" cy="408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rPr>
              <a:t>     </a:t>
            </a:r>
            <a:br>
              <a:rPr b="1" lang="en" sz="1700">
                <a:solidFill>
                  <a:schemeClr val="dk1"/>
                </a:solidFill>
              </a:rPr>
            </a:br>
            <a:r>
              <a:rPr b="1" lang="en" sz="1700">
                <a:solidFill>
                  <a:schemeClr val="dk1"/>
                </a:solidFill>
              </a:rPr>
              <a:t> Perception and Path Planning</a:t>
            </a:r>
            <a:endParaRPr b="1" sz="1700">
              <a:solidFill>
                <a:schemeClr val="dk1"/>
              </a:solidFill>
            </a:endParaRPr>
          </a:p>
          <a:p>
            <a:pPr indent="0" lvl="0" marL="0" rtl="0" algn="l">
              <a:spcBef>
                <a:spcPts val="0"/>
              </a:spcBef>
              <a:spcAft>
                <a:spcPts val="0"/>
              </a:spcAft>
              <a:buNone/>
            </a:pPr>
            <a:r>
              <a:t/>
            </a:r>
            <a:endParaRPr/>
          </a:p>
        </p:txBody>
      </p:sp>
      <p:sp>
        <p:nvSpPr>
          <p:cNvPr id="229" name="Google Shape;229;p21"/>
          <p:cNvSpPr/>
          <p:nvPr/>
        </p:nvSpPr>
        <p:spPr>
          <a:xfrm>
            <a:off x="529575" y="3105425"/>
            <a:ext cx="3645600" cy="1920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obtain a fitted line denoting the desired orientation of the bot, compare it with the current bot orientation via the IMU and steer the bot towards the desired orientation using a PID controller.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If the slope of the planned path is greater than a certain threshold, we use the previous frame’s slope</a:t>
            </a:r>
            <a:endParaRPr b="1"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30" name="Google Shape;230;p21"/>
          <p:cNvSpPr/>
          <p:nvPr/>
        </p:nvSpPr>
        <p:spPr>
          <a:xfrm>
            <a:off x="4648525" y="1378175"/>
            <a:ext cx="3787500" cy="408900"/>
          </a:xfrm>
          <a:prstGeom prst="roundRect">
            <a:avLst>
              <a:gd fmla="val 16667" name="adj"/>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Full video at: </a:t>
            </a:r>
            <a:r>
              <a:rPr lang="en" u="sng">
                <a:solidFill>
                  <a:schemeClr val="accent5"/>
                </a:solidFill>
                <a:latin typeface="Roboto"/>
                <a:ea typeface="Roboto"/>
                <a:cs typeface="Roboto"/>
                <a:sym typeface="Roboto"/>
                <a:hlinkClick r:id="rId4">
                  <a:extLst>
                    <a:ext uri="{A12FA001-AC4F-418D-AE19-62706E023703}">
                      <ahyp:hlinkClr val="tx"/>
                    </a:ext>
                  </a:extLst>
                </a:hlinkClick>
              </a:rPr>
              <a:t>https://youtu.be/ctwr45Y9hrs</a:t>
            </a:r>
            <a:endParaRPr sz="1100"/>
          </a:p>
        </p:txBody>
      </p:sp>
      <p:sp>
        <p:nvSpPr>
          <p:cNvPr id="231" name="Google Shape;231;p21"/>
          <p:cNvSpPr/>
          <p:nvPr/>
        </p:nvSpPr>
        <p:spPr>
          <a:xfrm>
            <a:off x="2174825" y="2973375"/>
            <a:ext cx="183300" cy="1320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